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70"/>
  </p:notesMasterIdLst>
  <p:handoutMasterIdLst>
    <p:handoutMasterId r:id="rId71"/>
  </p:handoutMasterIdLst>
  <p:sldIdLst>
    <p:sldId id="559" r:id="rId2"/>
    <p:sldId id="930" r:id="rId3"/>
    <p:sldId id="739" r:id="rId4"/>
    <p:sldId id="755" r:id="rId5"/>
    <p:sldId id="868" r:id="rId6"/>
    <p:sldId id="907" r:id="rId7"/>
    <p:sldId id="906" r:id="rId8"/>
    <p:sldId id="887" r:id="rId9"/>
    <p:sldId id="888" r:id="rId10"/>
    <p:sldId id="889" r:id="rId11"/>
    <p:sldId id="892" r:id="rId12"/>
    <p:sldId id="890" r:id="rId13"/>
    <p:sldId id="893" r:id="rId14"/>
    <p:sldId id="894" r:id="rId15"/>
    <p:sldId id="895" r:id="rId16"/>
    <p:sldId id="896" r:id="rId17"/>
    <p:sldId id="898" r:id="rId18"/>
    <p:sldId id="891" r:id="rId19"/>
    <p:sldId id="900" r:id="rId20"/>
    <p:sldId id="901" r:id="rId21"/>
    <p:sldId id="902" r:id="rId22"/>
    <p:sldId id="903" r:id="rId23"/>
    <p:sldId id="904" r:id="rId24"/>
    <p:sldId id="905" r:id="rId25"/>
    <p:sldId id="740" r:id="rId26"/>
    <p:sldId id="744" r:id="rId27"/>
    <p:sldId id="778" r:id="rId28"/>
    <p:sldId id="756" r:id="rId29"/>
    <p:sldId id="757" r:id="rId30"/>
    <p:sldId id="745" r:id="rId31"/>
    <p:sldId id="870" r:id="rId32"/>
    <p:sldId id="869" r:id="rId33"/>
    <p:sldId id="871" r:id="rId34"/>
    <p:sldId id="883" r:id="rId35"/>
    <p:sldId id="884" r:id="rId36"/>
    <p:sldId id="747" r:id="rId37"/>
    <p:sldId id="881" r:id="rId38"/>
    <p:sldId id="754" r:id="rId39"/>
    <p:sldId id="880" r:id="rId40"/>
    <p:sldId id="748" r:id="rId41"/>
    <p:sldId id="749" r:id="rId42"/>
    <p:sldId id="886" r:id="rId43"/>
    <p:sldId id="879" r:id="rId44"/>
    <p:sldId id="872" r:id="rId45"/>
    <p:sldId id="873" r:id="rId46"/>
    <p:sldId id="885" r:id="rId47"/>
    <p:sldId id="877" r:id="rId48"/>
    <p:sldId id="874" r:id="rId49"/>
    <p:sldId id="878" r:id="rId50"/>
    <p:sldId id="875" r:id="rId51"/>
    <p:sldId id="876" r:id="rId52"/>
    <p:sldId id="882" r:id="rId53"/>
    <p:sldId id="931" r:id="rId54"/>
    <p:sldId id="819" r:id="rId55"/>
    <p:sldId id="1188" r:id="rId56"/>
    <p:sldId id="1193" r:id="rId57"/>
    <p:sldId id="1222" r:id="rId58"/>
    <p:sldId id="833" r:id="rId59"/>
    <p:sldId id="1131" r:id="rId60"/>
    <p:sldId id="1220" r:id="rId61"/>
    <p:sldId id="1189" r:id="rId62"/>
    <p:sldId id="1221" r:id="rId63"/>
    <p:sldId id="829" r:id="rId64"/>
    <p:sldId id="830" r:id="rId65"/>
    <p:sldId id="831" r:id="rId66"/>
    <p:sldId id="832" r:id="rId67"/>
    <p:sldId id="1191" r:id="rId68"/>
    <p:sldId id="1223" r:id="rId69"/>
  </p:sldIdLst>
  <p:sldSz cx="9144000" cy="5143500" type="screen16x9"/>
  <p:notesSz cx="6950075" cy="9236075"/>
  <p:defaultTextStyle>
    <a:defPPr>
      <a:defRPr lang="en-US"/>
    </a:defPPr>
    <a:lvl1pPr algn="l" rtl="0" fontAlgn="base">
      <a:spcBef>
        <a:spcPct val="0"/>
      </a:spcBef>
      <a:spcAft>
        <a:spcPct val="0"/>
      </a:spcAft>
      <a:defRPr sz="1800" kern="1200">
        <a:solidFill>
          <a:schemeClr val="tx1"/>
        </a:solidFill>
        <a:latin typeface="Tahoma" pitchFamily="34" charset="0"/>
        <a:ea typeface="+mn-ea"/>
        <a:cs typeface="+mn-cs"/>
      </a:defRPr>
    </a:lvl1pPr>
    <a:lvl2pPr marL="342900" algn="l" rtl="0" fontAlgn="base">
      <a:spcBef>
        <a:spcPct val="0"/>
      </a:spcBef>
      <a:spcAft>
        <a:spcPct val="0"/>
      </a:spcAft>
      <a:defRPr sz="1800" kern="1200">
        <a:solidFill>
          <a:schemeClr val="tx1"/>
        </a:solidFill>
        <a:latin typeface="Tahoma" pitchFamily="34" charset="0"/>
        <a:ea typeface="+mn-ea"/>
        <a:cs typeface="+mn-cs"/>
      </a:defRPr>
    </a:lvl2pPr>
    <a:lvl3pPr marL="685800" algn="l" rtl="0" fontAlgn="base">
      <a:spcBef>
        <a:spcPct val="0"/>
      </a:spcBef>
      <a:spcAft>
        <a:spcPct val="0"/>
      </a:spcAft>
      <a:defRPr sz="1800" kern="1200">
        <a:solidFill>
          <a:schemeClr val="tx1"/>
        </a:solidFill>
        <a:latin typeface="Tahoma" pitchFamily="34" charset="0"/>
        <a:ea typeface="+mn-ea"/>
        <a:cs typeface="+mn-cs"/>
      </a:defRPr>
    </a:lvl3pPr>
    <a:lvl4pPr marL="1028700" algn="l" rtl="0" fontAlgn="base">
      <a:spcBef>
        <a:spcPct val="0"/>
      </a:spcBef>
      <a:spcAft>
        <a:spcPct val="0"/>
      </a:spcAft>
      <a:defRPr sz="1800" kern="1200">
        <a:solidFill>
          <a:schemeClr val="tx1"/>
        </a:solidFill>
        <a:latin typeface="Tahoma" pitchFamily="34" charset="0"/>
        <a:ea typeface="+mn-ea"/>
        <a:cs typeface="+mn-cs"/>
      </a:defRPr>
    </a:lvl4pPr>
    <a:lvl5pPr marL="1371600" algn="l" rtl="0" fontAlgn="base">
      <a:spcBef>
        <a:spcPct val="0"/>
      </a:spcBef>
      <a:spcAft>
        <a:spcPct val="0"/>
      </a:spcAft>
      <a:defRPr sz="1800" kern="1200">
        <a:solidFill>
          <a:schemeClr val="tx1"/>
        </a:solidFill>
        <a:latin typeface="Tahoma" pitchFamily="34" charset="0"/>
        <a:ea typeface="+mn-ea"/>
        <a:cs typeface="+mn-cs"/>
      </a:defRPr>
    </a:lvl5pPr>
    <a:lvl6pPr marL="1714500" algn="l" defTabSz="685800" rtl="0" eaLnBrk="1" latinLnBrk="0" hangingPunct="1">
      <a:defRPr sz="1800" kern="1200">
        <a:solidFill>
          <a:schemeClr val="tx1"/>
        </a:solidFill>
        <a:latin typeface="Tahoma" pitchFamily="34" charset="0"/>
        <a:ea typeface="+mn-ea"/>
        <a:cs typeface="+mn-cs"/>
      </a:defRPr>
    </a:lvl6pPr>
    <a:lvl7pPr marL="2057400" algn="l" defTabSz="685800" rtl="0" eaLnBrk="1" latinLnBrk="0" hangingPunct="1">
      <a:defRPr sz="1800" kern="1200">
        <a:solidFill>
          <a:schemeClr val="tx1"/>
        </a:solidFill>
        <a:latin typeface="Tahoma" pitchFamily="34" charset="0"/>
        <a:ea typeface="+mn-ea"/>
        <a:cs typeface="+mn-cs"/>
      </a:defRPr>
    </a:lvl7pPr>
    <a:lvl8pPr marL="2400300" algn="l" defTabSz="685800" rtl="0" eaLnBrk="1" latinLnBrk="0" hangingPunct="1">
      <a:defRPr sz="1800" kern="1200">
        <a:solidFill>
          <a:schemeClr val="tx1"/>
        </a:solidFill>
        <a:latin typeface="Tahoma" pitchFamily="34" charset="0"/>
        <a:ea typeface="+mn-ea"/>
        <a:cs typeface="+mn-cs"/>
      </a:defRPr>
    </a:lvl8pPr>
    <a:lvl9pPr marL="2743200" algn="l" defTabSz="685800" rtl="0" eaLnBrk="1" latinLnBrk="0" hangingPunct="1">
      <a:defRPr sz="1800" kern="1200">
        <a:solidFill>
          <a:schemeClr val="tx1"/>
        </a:solidFill>
        <a:latin typeface="Tahoma" pitchFamily="34" charset="0"/>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909">
          <p15:clr>
            <a:srgbClr val="A4A3A4"/>
          </p15:clr>
        </p15:guide>
        <p15:guide id="2" pos="218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FBD1"/>
    <a:srgbClr val="B8F8A6"/>
    <a:srgbClr val="FFC1C1"/>
    <a:srgbClr val="B9EDFF"/>
    <a:srgbClr val="FFFFFF"/>
    <a:srgbClr val="FF0000"/>
    <a:srgbClr val="FFEBEB"/>
    <a:srgbClr val="CFC215"/>
    <a:srgbClr val="B9FFD9"/>
    <a:srgbClr val="B1F1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1" autoAdjust="0"/>
    <p:restoredTop sz="90929"/>
  </p:normalViewPr>
  <p:slideViewPr>
    <p:cSldViewPr>
      <p:cViewPr varScale="1">
        <p:scale>
          <a:sx n="139" d="100"/>
          <a:sy n="139" d="100"/>
        </p:scale>
        <p:origin x="84" y="22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474"/>
    </p:cViewPr>
  </p:sorterViewPr>
  <p:notesViewPr>
    <p:cSldViewPr>
      <p:cViewPr varScale="1">
        <p:scale>
          <a:sx n="85" d="100"/>
          <a:sy n="85" d="100"/>
        </p:scale>
        <p:origin x="3342" y="90"/>
      </p:cViewPr>
      <p:guideLst>
        <p:guide orient="horz" pos="2909"/>
        <p:guide pos="2189"/>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011488" cy="461963"/>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lvl1pPr defTabSz="925513">
              <a:defRPr sz="1200" smtClean="0"/>
            </a:lvl1pPr>
          </a:lstStyle>
          <a:p>
            <a:pPr>
              <a:defRPr/>
            </a:pPr>
            <a:endParaRPr lang="en-US"/>
          </a:p>
        </p:txBody>
      </p:sp>
      <p:sp>
        <p:nvSpPr>
          <p:cNvPr id="97283" name="Rectangle 3"/>
          <p:cNvSpPr>
            <a:spLocks noGrp="1" noChangeArrowheads="1"/>
          </p:cNvSpPr>
          <p:nvPr>
            <p:ph type="dt" sz="quarter" idx="1"/>
          </p:nvPr>
        </p:nvSpPr>
        <p:spPr bwMode="auto">
          <a:xfrm>
            <a:off x="3938588" y="0"/>
            <a:ext cx="3011487" cy="461963"/>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lvl1pPr algn="r" defTabSz="925513">
              <a:defRPr sz="1200" smtClean="0"/>
            </a:lvl1pPr>
          </a:lstStyle>
          <a:p>
            <a:pPr>
              <a:defRPr/>
            </a:pPr>
            <a:endParaRPr lang="en-US"/>
          </a:p>
        </p:txBody>
      </p:sp>
      <p:sp>
        <p:nvSpPr>
          <p:cNvPr id="97284" name="Rectangle 4"/>
          <p:cNvSpPr>
            <a:spLocks noGrp="1" noChangeArrowheads="1"/>
          </p:cNvSpPr>
          <p:nvPr>
            <p:ph type="ftr" sz="quarter" idx="2"/>
          </p:nvPr>
        </p:nvSpPr>
        <p:spPr bwMode="auto">
          <a:xfrm>
            <a:off x="0" y="8774113"/>
            <a:ext cx="3011488" cy="461962"/>
          </a:xfrm>
          <a:prstGeom prst="rect">
            <a:avLst/>
          </a:prstGeom>
          <a:noFill/>
          <a:ln w="9525">
            <a:noFill/>
            <a:miter lim="800000"/>
            <a:headEnd/>
            <a:tailEnd/>
          </a:ln>
          <a:effectLst/>
        </p:spPr>
        <p:txBody>
          <a:bodyPr vert="horz" wrap="square" lIns="92492" tIns="46246" rIns="92492" bIns="46246" numCol="1" anchor="b" anchorCtr="0" compatLnSpc="1">
            <a:prstTxWarp prst="textNoShape">
              <a:avLst/>
            </a:prstTxWarp>
          </a:bodyPr>
          <a:lstStyle>
            <a:lvl1pPr defTabSz="925513">
              <a:defRPr sz="1200" smtClean="0"/>
            </a:lvl1pPr>
          </a:lstStyle>
          <a:p>
            <a:pPr>
              <a:defRPr/>
            </a:pPr>
            <a:endParaRPr lang="en-US"/>
          </a:p>
        </p:txBody>
      </p:sp>
      <p:sp>
        <p:nvSpPr>
          <p:cNvPr id="97285" name="Rectangle 5"/>
          <p:cNvSpPr>
            <a:spLocks noGrp="1" noChangeArrowheads="1"/>
          </p:cNvSpPr>
          <p:nvPr>
            <p:ph type="sldNum" sz="quarter" idx="3"/>
          </p:nvPr>
        </p:nvSpPr>
        <p:spPr bwMode="auto">
          <a:xfrm>
            <a:off x="3938588" y="8774113"/>
            <a:ext cx="3011487" cy="461962"/>
          </a:xfrm>
          <a:prstGeom prst="rect">
            <a:avLst/>
          </a:prstGeom>
          <a:noFill/>
          <a:ln w="9525">
            <a:noFill/>
            <a:miter lim="800000"/>
            <a:headEnd/>
            <a:tailEnd/>
          </a:ln>
          <a:effectLst/>
        </p:spPr>
        <p:txBody>
          <a:bodyPr vert="horz" wrap="square" lIns="92492" tIns="46246" rIns="92492" bIns="46246" numCol="1" anchor="b" anchorCtr="0" compatLnSpc="1">
            <a:prstTxWarp prst="textNoShape">
              <a:avLst/>
            </a:prstTxWarp>
          </a:bodyPr>
          <a:lstStyle>
            <a:lvl1pPr algn="r" defTabSz="925513">
              <a:defRPr sz="1200" smtClean="0"/>
            </a:lvl1pPr>
          </a:lstStyle>
          <a:p>
            <a:pPr>
              <a:defRPr/>
            </a:pPr>
            <a:fld id="{F1D50257-17F5-44CD-923E-9E9E8834CB3C}" type="slidenum">
              <a:rPr lang="en-US"/>
              <a:pPr>
                <a:defRPr/>
              </a:pPr>
              <a:t>‹#›</a:t>
            </a:fld>
            <a:endParaRPr lang="en-US"/>
          </a:p>
        </p:txBody>
      </p:sp>
    </p:spTree>
    <p:extLst>
      <p:ext uri="{BB962C8B-B14F-4D97-AF65-F5344CB8AC3E}">
        <p14:creationId xmlns:p14="http://schemas.microsoft.com/office/powerpoint/2010/main" val="787982723"/>
      </p:ext>
    </p:extLst>
  </p:cSld>
  <p:clrMap bg1="lt1" tx1="dk1" bg2="lt2" tx2="dk2" accent1="accent1" accent2="accent2" accent3="accent3" accent4="accent4" accent5="accent5" accent6="accent6" hlink="hlink" folHlink="folHlink"/>
</p:handoutMaster>
</file>

<file path=ppt/media/image10.wmf>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3.wmf>
</file>

<file path=ppt/media/image4.wmf>
</file>

<file path=ppt/media/image5.wmf>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330" name="Rectangle 2"/>
          <p:cNvSpPr>
            <a:spLocks noGrp="1" noChangeArrowheads="1"/>
          </p:cNvSpPr>
          <p:nvPr>
            <p:ph type="hdr" sz="quarter"/>
          </p:nvPr>
        </p:nvSpPr>
        <p:spPr bwMode="auto">
          <a:xfrm>
            <a:off x="0" y="0"/>
            <a:ext cx="3011488" cy="461963"/>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lvl1pPr defTabSz="925513">
              <a:defRPr sz="1200" smtClean="0"/>
            </a:lvl1pPr>
          </a:lstStyle>
          <a:p>
            <a:pPr>
              <a:defRPr/>
            </a:pPr>
            <a:endParaRPr lang="en-US"/>
          </a:p>
        </p:txBody>
      </p:sp>
      <p:sp>
        <p:nvSpPr>
          <p:cNvPr id="99331" name="Rectangle 3"/>
          <p:cNvSpPr>
            <a:spLocks noGrp="1" noChangeArrowheads="1"/>
          </p:cNvSpPr>
          <p:nvPr>
            <p:ph type="dt" idx="1"/>
          </p:nvPr>
        </p:nvSpPr>
        <p:spPr bwMode="auto">
          <a:xfrm>
            <a:off x="3938588" y="0"/>
            <a:ext cx="3011487" cy="461963"/>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lvl1pPr algn="r" defTabSz="925513">
              <a:defRPr sz="1200" smtClean="0"/>
            </a:lvl1pPr>
          </a:lstStyle>
          <a:p>
            <a:pPr>
              <a:defRPr/>
            </a:pPr>
            <a:endParaRPr lang="en-US"/>
          </a:p>
        </p:txBody>
      </p:sp>
      <p:sp>
        <p:nvSpPr>
          <p:cNvPr id="16388" name="Rectangle 4"/>
          <p:cNvSpPr>
            <a:spLocks noGrp="1" noRot="1" noChangeAspect="1" noChangeArrowheads="1" noTextEdit="1"/>
          </p:cNvSpPr>
          <p:nvPr>
            <p:ph type="sldImg" idx="2"/>
          </p:nvPr>
        </p:nvSpPr>
        <p:spPr bwMode="auto">
          <a:xfrm>
            <a:off x="396875" y="692150"/>
            <a:ext cx="6156325" cy="34639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3" name="Rectangle 5"/>
          <p:cNvSpPr>
            <a:spLocks noGrp="1" noChangeArrowheads="1"/>
          </p:cNvSpPr>
          <p:nvPr>
            <p:ph type="body" sz="quarter" idx="3"/>
          </p:nvPr>
        </p:nvSpPr>
        <p:spPr bwMode="auto">
          <a:xfrm>
            <a:off x="927100" y="4387850"/>
            <a:ext cx="5095875" cy="4156075"/>
          </a:xfrm>
          <a:prstGeom prst="rect">
            <a:avLst/>
          </a:prstGeom>
          <a:noFill/>
          <a:ln w="9525">
            <a:noFill/>
            <a:miter lim="800000"/>
            <a:headEnd/>
            <a:tailEnd/>
          </a:ln>
          <a:effectLst/>
        </p:spPr>
        <p:txBody>
          <a:bodyPr vert="horz" wrap="square" lIns="92492" tIns="46246" rIns="92492" bIns="4624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9334" name="Rectangle 6"/>
          <p:cNvSpPr>
            <a:spLocks noGrp="1" noChangeArrowheads="1"/>
          </p:cNvSpPr>
          <p:nvPr>
            <p:ph type="ftr" sz="quarter" idx="4"/>
          </p:nvPr>
        </p:nvSpPr>
        <p:spPr bwMode="auto">
          <a:xfrm>
            <a:off x="0" y="8774113"/>
            <a:ext cx="3011488" cy="461962"/>
          </a:xfrm>
          <a:prstGeom prst="rect">
            <a:avLst/>
          </a:prstGeom>
          <a:noFill/>
          <a:ln w="9525">
            <a:noFill/>
            <a:miter lim="800000"/>
            <a:headEnd/>
            <a:tailEnd/>
          </a:ln>
          <a:effectLst/>
        </p:spPr>
        <p:txBody>
          <a:bodyPr vert="horz" wrap="square" lIns="92492" tIns="46246" rIns="92492" bIns="46246" numCol="1" anchor="b" anchorCtr="0" compatLnSpc="1">
            <a:prstTxWarp prst="textNoShape">
              <a:avLst/>
            </a:prstTxWarp>
          </a:bodyPr>
          <a:lstStyle>
            <a:lvl1pPr defTabSz="925513">
              <a:defRPr sz="1200" smtClean="0"/>
            </a:lvl1pPr>
          </a:lstStyle>
          <a:p>
            <a:pPr>
              <a:defRPr/>
            </a:pPr>
            <a:endParaRPr lang="en-US"/>
          </a:p>
        </p:txBody>
      </p:sp>
      <p:sp>
        <p:nvSpPr>
          <p:cNvPr id="99335" name="Rectangle 7"/>
          <p:cNvSpPr>
            <a:spLocks noGrp="1" noChangeArrowheads="1"/>
          </p:cNvSpPr>
          <p:nvPr>
            <p:ph type="sldNum" sz="quarter" idx="5"/>
          </p:nvPr>
        </p:nvSpPr>
        <p:spPr bwMode="auto">
          <a:xfrm>
            <a:off x="3938588" y="8774113"/>
            <a:ext cx="3011487" cy="461962"/>
          </a:xfrm>
          <a:prstGeom prst="rect">
            <a:avLst/>
          </a:prstGeom>
          <a:noFill/>
          <a:ln w="9525">
            <a:noFill/>
            <a:miter lim="800000"/>
            <a:headEnd/>
            <a:tailEnd/>
          </a:ln>
          <a:effectLst/>
        </p:spPr>
        <p:txBody>
          <a:bodyPr vert="horz" wrap="square" lIns="92492" tIns="46246" rIns="92492" bIns="46246" numCol="1" anchor="b" anchorCtr="0" compatLnSpc="1">
            <a:prstTxWarp prst="textNoShape">
              <a:avLst/>
            </a:prstTxWarp>
          </a:bodyPr>
          <a:lstStyle>
            <a:lvl1pPr algn="r" defTabSz="925513">
              <a:defRPr sz="1200" smtClean="0"/>
            </a:lvl1pPr>
          </a:lstStyle>
          <a:p>
            <a:pPr>
              <a:defRPr/>
            </a:pPr>
            <a:fld id="{72847581-2AB3-4E1B-9DDC-68E157F3E9DE}" type="slidenum">
              <a:rPr lang="en-US"/>
              <a:pPr>
                <a:defRPr/>
              </a:pPr>
              <a:t>‹#›</a:t>
            </a:fld>
            <a:endParaRPr lang="en-US"/>
          </a:p>
        </p:txBody>
      </p:sp>
    </p:spTree>
    <p:extLst>
      <p:ext uri="{BB962C8B-B14F-4D97-AF65-F5344CB8AC3E}">
        <p14:creationId xmlns:p14="http://schemas.microsoft.com/office/powerpoint/2010/main" val="349922720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900" kern="1200">
        <a:solidFill>
          <a:schemeClr val="tx1"/>
        </a:solidFill>
        <a:latin typeface="Arial" charset="0"/>
        <a:ea typeface="+mn-ea"/>
        <a:cs typeface="+mn-cs"/>
      </a:defRPr>
    </a:lvl1pPr>
    <a:lvl2pPr marL="342900" algn="l" rtl="0" eaLnBrk="0" fontAlgn="base" hangingPunct="0">
      <a:spcBef>
        <a:spcPct val="30000"/>
      </a:spcBef>
      <a:spcAft>
        <a:spcPct val="0"/>
      </a:spcAft>
      <a:defRPr kumimoji="1" sz="900" kern="1200">
        <a:solidFill>
          <a:schemeClr val="tx1"/>
        </a:solidFill>
        <a:latin typeface="Arial" charset="0"/>
        <a:ea typeface="+mn-ea"/>
        <a:cs typeface="+mn-cs"/>
      </a:defRPr>
    </a:lvl2pPr>
    <a:lvl3pPr marL="685800" algn="l" rtl="0" eaLnBrk="0" fontAlgn="base" hangingPunct="0">
      <a:spcBef>
        <a:spcPct val="30000"/>
      </a:spcBef>
      <a:spcAft>
        <a:spcPct val="0"/>
      </a:spcAft>
      <a:defRPr kumimoji="1" sz="900" kern="1200">
        <a:solidFill>
          <a:schemeClr val="tx1"/>
        </a:solidFill>
        <a:latin typeface="Arial" charset="0"/>
        <a:ea typeface="+mn-ea"/>
        <a:cs typeface="+mn-cs"/>
      </a:defRPr>
    </a:lvl3pPr>
    <a:lvl4pPr marL="1028700" algn="l" rtl="0" eaLnBrk="0" fontAlgn="base" hangingPunct="0">
      <a:spcBef>
        <a:spcPct val="30000"/>
      </a:spcBef>
      <a:spcAft>
        <a:spcPct val="0"/>
      </a:spcAft>
      <a:defRPr kumimoji="1" sz="900" kern="1200">
        <a:solidFill>
          <a:schemeClr val="tx1"/>
        </a:solidFill>
        <a:latin typeface="Arial" charset="0"/>
        <a:ea typeface="+mn-ea"/>
        <a:cs typeface="+mn-cs"/>
      </a:defRPr>
    </a:lvl4pPr>
    <a:lvl5pPr marL="1371600" algn="l" rtl="0" eaLnBrk="0" fontAlgn="base" hangingPunct="0">
      <a:spcBef>
        <a:spcPct val="30000"/>
      </a:spcBef>
      <a:spcAft>
        <a:spcPct val="0"/>
      </a:spcAft>
      <a:defRPr kumimoji="1" sz="900" kern="1200">
        <a:solidFill>
          <a:schemeClr val="tx1"/>
        </a:solidFill>
        <a:latin typeface="Arial" charset="0"/>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Rectangle 22"/>
          <p:cNvSpPr>
            <a:spLocks noChangeArrowheads="1"/>
          </p:cNvSpPr>
          <p:nvPr userDrawn="1"/>
        </p:nvSpPr>
        <p:spPr bwMode="ltGray">
          <a:xfrm>
            <a:off x="398464" y="2227660"/>
            <a:ext cx="668337" cy="355997"/>
          </a:xfrm>
          <a:prstGeom prst="rect">
            <a:avLst/>
          </a:prstGeom>
          <a:gradFill rotWithShape="0">
            <a:gsLst>
              <a:gs pos="0">
                <a:srgbClr val="9966FF"/>
              </a:gs>
              <a:gs pos="100000">
                <a:srgbClr val="FFFFFF"/>
              </a:gs>
            </a:gsLst>
            <a:lin ang="0" scaled="1"/>
          </a:gradFill>
          <a:ln w="9525">
            <a:noFill/>
            <a:miter lim="800000"/>
            <a:headEnd/>
            <a:tailEnd/>
          </a:ln>
          <a:effectLst/>
        </p:spPr>
        <p:txBody>
          <a:bodyPr wrap="none" anchor="ctr"/>
          <a:lstStyle/>
          <a:p>
            <a:pPr algn="ctr">
              <a:defRPr/>
            </a:pPr>
            <a:endParaRPr kumimoji="1" lang="en-US" sz="1800"/>
          </a:p>
        </p:txBody>
      </p:sp>
      <p:sp>
        <p:nvSpPr>
          <p:cNvPr id="5" name="Rectangle 25"/>
          <p:cNvSpPr>
            <a:spLocks noChangeArrowheads="1"/>
          </p:cNvSpPr>
          <p:nvPr userDrawn="1"/>
        </p:nvSpPr>
        <p:spPr bwMode="ltGray">
          <a:xfrm>
            <a:off x="522288" y="2532460"/>
            <a:ext cx="849312" cy="355997"/>
          </a:xfrm>
          <a:prstGeom prst="rect">
            <a:avLst/>
          </a:prstGeom>
          <a:gradFill rotWithShape="0">
            <a:gsLst>
              <a:gs pos="0">
                <a:srgbClr val="FF00FF"/>
              </a:gs>
              <a:gs pos="100000">
                <a:srgbClr val="FFFFFF"/>
              </a:gs>
            </a:gsLst>
            <a:lin ang="0" scaled="1"/>
          </a:gradFill>
          <a:ln w="9525">
            <a:noFill/>
            <a:miter lim="800000"/>
            <a:headEnd/>
            <a:tailEnd/>
          </a:ln>
          <a:effectLst/>
        </p:spPr>
        <p:txBody>
          <a:bodyPr wrap="none" anchor="ctr"/>
          <a:lstStyle/>
          <a:p>
            <a:pPr algn="ctr">
              <a:defRPr/>
            </a:pPr>
            <a:endParaRPr kumimoji="1" lang="en-US" sz="1800"/>
          </a:p>
        </p:txBody>
      </p:sp>
      <p:sp>
        <p:nvSpPr>
          <p:cNvPr id="6" name="Rectangle 27"/>
          <p:cNvSpPr>
            <a:spLocks noChangeArrowheads="1"/>
          </p:cNvSpPr>
          <p:nvPr userDrawn="1"/>
        </p:nvSpPr>
        <p:spPr bwMode="ltGray">
          <a:xfrm>
            <a:off x="107950" y="2477692"/>
            <a:ext cx="560388" cy="316706"/>
          </a:xfrm>
          <a:prstGeom prst="rect">
            <a:avLst/>
          </a:prstGeom>
          <a:gradFill rotWithShape="0">
            <a:gsLst>
              <a:gs pos="0">
                <a:srgbClr val="CCCC00"/>
              </a:gs>
              <a:gs pos="100000">
                <a:schemeClr val="bg1"/>
              </a:gs>
            </a:gsLst>
            <a:lin ang="0" scaled="1"/>
          </a:gradFill>
          <a:ln w="9525">
            <a:noFill/>
            <a:miter lim="800000"/>
            <a:headEnd/>
            <a:tailEnd/>
          </a:ln>
          <a:effectLst/>
        </p:spPr>
        <p:txBody>
          <a:bodyPr wrap="none" anchor="ctr"/>
          <a:lstStyle/>
          <a:p>
            <a:pPr algn="ctr">
              <a:defRPr/>
            </a:pPr>
            <a:endParaRPr kumimoji="1" lang="en-US" sz="1800"/>
          </a:p>
        </p:txBody>
      </p:sp>
      <p:sp>
        <p:nvSpPr>
          <p:cNvPr id="7" name="Rectangle 10"/>
          <p:cNvSpPr>
            <a:spLocks noChangeArrowheads="1"/>
          </p:cNvSpPr>
          <p:nvPr/>
        </p:nvSpPr>
        <p:spPr bwMode="auto">
          <a:xfrm>
            <a:off x="635001" y="2103835"/>
            <a:ext cx="31750" cy="789384"/>
          </a:xfrm>
          <a:prstGeom prst="rect">
            <a:avLst/>
          </a:prstGeom>
          <a:solidFill>
            <a:schemeClr val="bg2"/>
          </a:solidFill>
          <a:ln w="9525">
            <a:noFill/>
            <a:miter lim="800000"/>
            <a:headEnd/>
            <a:tailEnd/>
          </a:ln>
          <a:effectLst/>
        </p:spPr>
        <p:txBody>
          <a:bodyPr wrap="none" anchor="ctr"/>
          <a:lstStyle/>
          <a:p>
            <a:pPr>
              <a:defRPr/>
            </a:pPr>
            <a:endParaRPr lang="en-US" sz="1800"/>
          </a:p>
        </p:txBody>
      </p:sp>
      <p:sp>
        <p:nvSpPr>
          <p:cNvPr id="8" name="Rectangle 11"/>
          <p:cNvSpPr>
            <a:spLocks noChangeArrowheads="1"/>
          </p:cNvSpPr>
          <p:nvPr/>
        </p:nvSpPr>
        <p:spPr bwMode="auto">
          <a:xfrm flipV="1">
            <a:off x="315913" y="2720578"/>
            <a:ext cx="8693150" cy="41672"/>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pPr>
              <a:defRPr/>
            </a:pPr>
            <a:endParaRPr lang="en-US" sz="1800"/>
          </a:p>
        </p:txBody>
      </p:sp>
      <p:sp>
        <p:nvSpPr>
          <p:cNvPr id="9" name="Text Box 29"/>
          <p:cNvSpPr txBox="1">
            <a:spLocks noChangeArrowheads="1"/>
          </p:cNvSpPr>
          <p:nvPr userDrawn="1"/>
        </p:nvSpPr>
        <p:spPr bwMode="auto">
          <a:xfrm>
            <a:off x="6019800" y="113340"/>
            <a:ext cx="2989263" cy="646331"/>
          </a:xfrm>
          <a:prstGeom prst="rect">
            <a:avLst/>
          </a:prstGeom>
          <a:noFill/>
          <a:ln w="9525">
            <a:noFill/>
            <a:miter lim="800000"/>
            <a:headEnd/>
            <a:tailEnd/>
          </a:ln>
          <a:effectLst/>
        </p:spPr>
        <p:txBody>
          <a:bodyPr wrap="square">
            <a:spAutoFit/>
          </a:bodyPr>
          <a:lstStyle/>
          <a:p>
            <a:pPr>
              <a:spcBef>
                <a:spcPts val="0"/>
              </a:spcBef>
              <a:defRPr/>
            </a:pPr>
            <a:r>
              <a:rPr lang="en-US" sz="1800" dirty="0"/>
              <a:t>Sergey K. Aityan</a:t>
            </a:r>
          </a:p>
          <a:p>
            <a:pPr>
              <a:spcBef>
                <a:spcPts val="0"/>
              </a:spcBef>
              <a:defRPr/>
            </a:pPr>
            <a:r>
              <a:rPr lang="en-US" sz="1800" dirty="0"/>
              <a:t>s.aityan@northeastern.edu</a:t>
            </a:r>
          </a:p>
        </p:txBody>
      </p:sp>
      <p:sp>
        <p:nvSpPr>
          <p:cNvPr id="65548" name="Rectangle 12"/>
          <p:cNvSpPr>
            <a:spLocks noGrp="1" noChangeArrowheads="1"/>
          </p:cNvSpPr>
          <p:nvPr>
            <p:ph type="ctrTitle"/>
          </p:nvPr>
        </p:nvSpPr>
        <p:spPr>
          <a:xfrm>
            <a:off x="1524000" y="3095491"/>
            <a:ext cx="5564995" cy="598884"/>
          </a:xfrm>
        </p:spPr>
        <p:txBody>
          <a:bodyPr/>
          <a:lstStyle>
            <a:lvl1pPr>
              <a:defRPr sz="3200"/>
            </a:lvl1pPr>
          </a:lstStyle>
          <a:p>
            <a:r>
              <a:rPr lang="en-US" dirty="0"/>
              <a:t>Click to edit Master title style</a:t>
            </a:r>
          </a:p>
        </p:txBody>
      </p:sp>
      <p:sp>
        <p:nvSpPr>
          <p:cNvPr id="3" name="Text Box 29">
            <a:extLst>
              <a:ext uri="{FF2B5EF4-FFF2-40B4-BE49-F238E27FC236}">
                <a16:creationId xmlns:a16="http://schemas.microsoft.com/office/drawing/2014/main" id="{A64F5065-D737-E9BE-1E51-58481296AB41}"/>
              </a:ext>
            </a:extLst>
          </p:cNvPr>
          <p:cNvSpPr txBox="1">
            <a:spLocks noChangeArrowheads="1"/>
          </p:cNvSpPr>
          <p:nvPr userDrawn="1"/>
        </p:nvSpPr>
        <p:spPr bwMode="auto">
          <a:xfrm>
            <a:off x="1082676" y="1978942"/>
            <a:ext cx="7394573" cy="830997"/>
          </a:xfrm>
          <a:prstGeom prst="rect">
            <a:avLst/>
          </a:prstGeom>
          <a:noFill/>
          <a:ln w="9525">
            <a:noFill/>
            <a:miter lim="800000"/>
            <a:headEnd/>
            <a:tailEnd/>
          </a:ln>
          <a:effectLst/>
        </p:spPr>
        <p:txBody>
          <a:bodyPr wrap="square">
            <a:spAutoFit/>
          </a:bodyPr>
          <a:lstStyle/>
          <a:p>
            <a:r>
              <a:rPr lang="en-US" sz="4800" baseline="0" dirty="0">
                <a:solidFill>
                  <a:srgbClr val="333399"/>
                </a:solidFill>
              </a:rPr>
              <a:t>Artificial Neural Networks</a:t>
            </a:r>
          </a:p>
        </p:txBody>
      </p:sp>
      <p:pic>
        <p:nvPicPr>
          <p:cNvPr id="2" name="Picture 1">
            <a:extLst>
              <a:ext uri="{FF2B5EF4-FFF2-40B4-BE49-F238E27FC236}">
                <a16:creationId xmlns:a16="http://schemas.microsoft.com/office/drawing/2014/main" id="{92456850-AB26-F658-4BCE-ACAB9ECB156B}"/>
              </a:ext>
            </a:extLst>
          </p:cNvPr>
          <p:cNvPicPr>
            <a:picLocks noChangeAspect="1"/>
          </p:cNvPicPr>
          <p:nvPr userDrawn="1"/>
        </p:nvPicPr>
        <p:blipFill>
          <a:blip r:embed="rId2"/>
          <a:stretch>
            <a:fillRect/>
          </a:stretch>
        </p:blipFill>
        <p:spPr>
          <a:xfrm>
            <a:off x="166687" y="189691"/>
            <a:ext cx="2074864" cy="581794"/>
          </a:xfrm>
          <a:prstGeom prst="rect">
            <a:avLst/>
          </a:prstGeom>
        </p:spPr>
      </p:pic>
    </p:spTree>
    <p:extLst>
      <p:ext uri="{BB962C8B-B14F-4D97-AF65-F5344CB8AC3E}">
        <p14:creationId xmlns:p14="http://schemas.microsoft.com/office/powerpoint/2010/main" val="1703264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0659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28385" y="1114189"/>
            <a:ext cx="8182215" cy="1305162"/>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35472" y="2792489"/>
            <a:ext cx="3984127" cy="1912861"/>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3">
            <a:extLst>
              <a:ext uri="{FF2B5EF4-FFF2-40B4-BE49-F238E27FC236}">
                <a16:creationId xmlns:a16="http://schemas.microsoft.com/office/drawing/2014/main" id="{3AB43A41-22AC-44C6-F385-3B4D3B2D5428}"/>
              </a:ext>
            </a:extLst>
          </p:cNvPr>
          <p:cNvSpPr>
            <a:spLocks noGrp="1"/>
          </p:cNvSpPr>
          <p:nvPr>
            <p:ph sz="half" idx="10"/>
          </p:nvPr>
        </p:nvSpPr>
        <p:spPr>
          <a:xfrm>
            <a:off x="4626473" y="2767555"/>
            <a:ext cx="3984127" cy="1912861"/>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760816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45634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1226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Content Placeholder 5">
            <a:extLst>
              <a:ext uri="{FF2B5EF4-FFF2-40B4-BE49-F238E27FC236}">
                <a16:creationId xmlns:a16="http://schemas.microsoft.com/office/drawing/2014/main" id="{86E26064-3D00-49F6-8362-C795B30818E0}"/>
              </a:ext>
            </a:extLst>
          </p:cNvPr>
          <p:cNvSpPr>
            <a:spLocks noGrp="1"/>
          </p:cNvSpPr>
          <p:nvPr>
            <p:ph sz="quarter" idx="10"/>
          </p:nvPr>
        </p:nvSpPr>
        <p:spPr>
          <a:xfrm>
            <a:off x="533400" y="1257300"/>
            <a:ext cx="3886200" cy="3371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7">
            <a:extLst>
              <a:ext uri="{FF2B5EF4-FFF2-40B4-BE49-F238E27FC236}">
                <a16:creationId xmlns:a16="http://schemas.microsoft.com/office/drawing/2014/main" id="{D72D19B3-9000-47C2-9C05-FBAC3FB266F0}"/>
              </a:ext>
            </a:extLst>
          </p:cNvPr>
          <p:cNvSpPr>
            <a:spLocks noGrp="1"/>
          </p:cNvSpPr>
          <p:nvPr>
            <p:ph sz="quarter" idx="11"/>
          </p:nvPr>
        </p:nvSpPr>
        <p:spPr>
          <a:xfrm>
            <a:off x="4800600" y="1257300"/>
            <a:ext cx="3733800" cy="3371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79247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35472" y="1047751"/>
            <a:ext cx="3984127" cy="3657600"/>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3">
            <a:extLst>
              <a:ext uri="{FF2B5EF4-FFF2-40B4-BE49-F238E27FC236}">
                <a16:creationId xmlns:a16="http://schemas.microsoft.com/office/drawing/2014/main" id="{3AB43A41-22AC-44C6-F385-3B4D3B2D5428}"/>
              </a:ext>
            </a:extLst>
          </p:cNvPr>
          <p:cNvSpPr>
            <a:spLocks noGrp="1"/>
          </p:cNvSpPr>
          <p:nvPr>
            <p:ph sz="half" idx="10"/>
          </p:nvPr>
        </p:nvSpPr>
        <p:spPr>
          <a:xfrm>
            <a:off x="4626473" y="1047751"/>
            <a:ext cx="3984127" cy="3632665"/>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4293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28385" y="1114189"/>
            <a:ext cx="8182215" cy="1305162"/>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35472" y="2792489"/>
            <a:ext cx="3984127" cy="1912861"/>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3">
            <a:extLst>
              <a:ext uri="{FF2B5EF4-FFF2-40B4-BE49-F238E27FC236}">
                <a16:creationId xmlns:a16="http://schemas.microsoft.com/office/drawing/2014/main" id="{3AB43A41-22AC-44C6-F385-3B4D3B2D5428}"/>
              </a:ext>
            </a:extLst>
          </p:cNvPr>
          <p:cNvSpPr>
            <a:spLocks noGrp="1"/>
          </p:cNvSpPr>
          <p:nvPr>
            <p:ph sz="half" idx="10"/>
          </p:nvPr>
        </p:nvSpPr>
        <p:spPr>
          <a:xfrm>
            <a:off x="4626473" y="2767555"/>
            <a:ext cx="3984127" cy="1912861"/>
          </a:xfrm>
        </p:spPr>
        <p:txBody>
          <a:bodyPr/>
          <a:lstStyle>
            <a:lvl1pPr>
              <a:defRPr sz="2000"/>
            </a:lvl1pPr>
            <a:lvl2pPr>
              <a:defRPr sz="2000"/>
            </a:lvl2pPr>
            <a:lvl3pPr>
              <a:defRPr sz="20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411925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37" name="Rectangle 25"/>
          <p:cNvSpPr>
            <a:spLocks noChangeArrowheads="1"/>
          </p:cNvSpPr>
          <p:nvPr userDrawn="1"/>
        </p:nvSpPr>
        <p:spPr bwMode="ltGray">
          <a:xfrm>
            <a:off x="398464" y="303610"/>
            <a:ext cx="668337" cy="355997"/>
          </a:xfrm>
          <a:prstGeom prst="rect">
            <a:avLst/>
          </a:prstGeom>
          <a:gradFill rotWithShape="0">
            <a:gsLst>
              <a:gs pos="0">
                <a:srgbClr val="9966FF"/>
              </a:gs>
              <a:gs pos="100000">
                <a:srgbClr val="FFFFFF"/>
              </a:gs>
            </a:gsLst>
            <a:lin ang="0" scaled="1"/>
          </a:gradFill>
          <a:ln w="9525">
            <a:noFill/>
            <a:miter lim="800000"/>
            <a:headEnd/>
            <a:tailEnd/>
          </a:ln>
          <a:effectLst/>
        </p:spPr>
        <p:txBody>
          <a:bodyPr wrap="none" anchor="ctr"/>
          <a:lstStyle/>
          <a:p>
            <a:pPr algn="ctr">
              <a:defRPr/>
            </a:pPr>
            <a:endParaRPr kumimoji="1" lang="en-US" sz="1800"/>
          </a:p>
        </p:txBody>
      </p:sp>
      <p:sp>
        <p:nvSpPr>
          <p:cNvPr id="64538" name="Rectangle 26"/>
          <p:cNvSpPr>
            <a:spLocks noChangeArrowheads="1"/>
          </p:cNvSpPr>
          <p:nvPr userDrawn="1"/>
        </p:nvSpPr>
        <p:spPr bwMode="ltGray">
          <a:xfrm>
            <a:off x="522288" y="608410"/>
            <a:ext cx="849312" cy="355997"/>
          </a:xfrm>
          <a:prstGeom prst="rect">
            <a:avLst/>
          </a:prstGeom>
          <a:gradFill rotWithShape="0">
            <a:gsLst>
              <a:gs pos="0">
                <a:srgbClr val="FF00FF"/>
              </a:gs>
              <a:gs pos="100000">
                <a:srgbClr val="FFFFFF"/>
              </a:gs>
            </a:gsLst>
            <a:lin ang="0" scaled="1"/>
          </a:gradFill>
          <a:ln w="9525">
            <a:noFill/>
            <a:miter lim="800000"/>
            <a:headEnd/>
            <a:tailEnd/>
          </a:ln>
          <a:effectLst/>
        </p:spPr>
        <p:txBody>
          <a:bodyPr wrap="none" anchor="ctr"/>
          <a:lstStyle/>
          <a:p>
            <a:pPr algn="ctr">
              <a:defRPr/>
            </a:pPr>
            <a:endParaRPr kumimoji="1" lang="en-US" sz="1800"/>
          </a:p>
        </p:txBody>
      </p:sp>
      <p:sp>
        <p:nvSpPr>
          <p:cNvPr id="64539" name="Rectangle 27"/>
          <p:cNvSpPr>
            <a:spLocks noChangeArrowheads="1"/>
          </p:cNvSpPr>
          <p:nvPr userDrawn="1"/>
        </p:nvSpPr>
        <p:spPr bwMode="ltGray">
          <a:xfrm>
            <a:off x="107950" y="553641"/>
            <a:ext cx="560388" cy="316706"/>
          </a:xfrm>
          <a:prstGeom prst="rect">
            <a:avLst/>
          </a:prstGeom>
          <a:gradFill rotWithShape="0">
            <a:gsLst>
              <a:gs pos="0">
                <a:srgbClr val="CCCC00"/>
              </a:gs>
              <a:gs pos="100000">
                <a:schemeClr val="bg1"/>
              </a:gs>
            </a:gsLst>
            <a:lin ang="0" scaled="1"/>
          </a:gradFill>
          <a:ln w="9525">
            <a:noFill/>
            <a:miter lim="800000"/>
            <a:headEnd/>
            <a:tailEnd/>
          </a:ln>
          <a:effectLst/>
        </p:spPr>
        <p:txBody>
          <a:bodyPr wrap="none" anchor="ctr"/>
          <a:lstStyle/>
          <a:p>
            <a:pPr algn="ctr">
              <a:defRPr/>
            </a:pPr>
            <a:endParaRPr kumimoji="1" lang="en-US" sz="1800"/>
          </a:p>
        </p:txBody>
      </p:sp>
      <p:sp>
        <p:nvSpPr>
          <p:cNvPr id="64520" name="Rectangle 8"/>
          <p:cNvSpPr>
            <a:spLocks noChangeArrowheads="1"/>
          </p:cNvSpPr>
          <p:nvPr/>
        </p:nvSpPr>
        <p:spPr bwMode="gray">
          <a:xfrm>
            <a:off x="434976" y="776287"/>
            <a:ext cx="8226425" cy="23813"/>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pPr algn="ctr">
              <a:defRPr/>
            </a:pPr>
            <a:endParaRPr kumimoji="1" lang="en-US" sz="1800"/>
          </a:p>
        </p:txBody>
      </p:sp>
      <p:sp>
        <p:nvSpPr>
          <p:cNvPr id="1033" name="Rectangle 9"/>
          <p:cNvSpPr>
            <a:spLocks noGrp="1" noChangeArrowheads="1"/>
          </p:cNvSpPr>
          <p:nvPr>
            <p:ph type="title"/>
          </p:nvPr>
        </p:nvSpPr>
        <p:spPr bwMode="auto">
          <a:xfrm>
            <a:off x="1393827" y="285750"/>
            <a:ext cx="6723055" cy="490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dirty="0"/>
              <a:t>Click to edit Master title style</a:t>
            </a:r>
          </a:p>
        </p:txBody>
      </p:sp>
      <p:sp>
        <p:nvSpPr>
          <p:cNvPr id="1034" name="Rectangle 10"/>
          <p:cNvSpPr>
            <a:spLocks noGrp="1" noChangeArrowheads="1"/>
          </p:cNvSpPr>
          <p:nvPr>
            <p:ph type="body" idx="1"/>
          </p:nvPr>
        </p:nvSpPr>
        <p:spPr bwMode="auto">
          <a:xfrm>
            <a:off x="434975" y="1098321"/>
            <a:ext cx="8251823" cy="3456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64526" name="Text Box 14"/>
          <p:cNvSpPr txBox="1">
            <a:spLocks noChangeArrowheads="1"/>
          </p:cNvSpPr>
          <p:nvPr userDrawn="1"/>
        </p:nvSpPr>
        <p:spPr bwMode="auto">
          <a:xfrm>
            <a:off x="0" y="0"/>
            <a:ext cx="2286000" cy="323165"/>
          </a:xfrm>
          <a:prstGeom prst="rect">
            <a:avLst/>
          </a:prstGeom>
          <a:noFill/>
          <a:ln w="9525">
            <a:noFill/>
            <a:miter lim="800000"/>
            <a:headEnd/>
            <a:tailEnd/>
          </a:ln>
          <a:effectLst/>
        </p:spPr>
        <p:txBody>
          <a:bodyPr wrap="square">
            <a:spAutoFit/>
          </a:bodyPr>
          <a:lstStyle/>
          <a:p>
            <a:pPr>
              <a:spcBef>
                <a:spcPct val="50000"/>
              </a:spcBef>
              <a:defRPr/>
            </a:pPr>
            <a:r>
              <a:rPr lang="en-US" sz="1500" dirty="0"/>
              <a:t>Sergey Aityan</a:t>
            </a:r>
          </a:p>
        </p:txBody>
      </p:sp>
      <p:sp>
        <p:nvSpPr>
          <p:cNvPr id="64529" name="Text Box 17"/>
          <p:cNvSpPr txBox="1">
            <a:spLocks noChangeArrowheads="1"/>
          </p:cNvSpPr>
          <p:nvPr userDrawn="1"/>
        </p:nvSpPr>
        <p:spPr bwMode="auto">
          <a:xfrm>
            <a:off x="7543800" y="4862468"/>
            <a:ext cx="1371600" cy="300082"/>
          </a:xfrm>
          <a:prstGeom prst="rect">
            <a:avLst/>
          </a:prstGeom>
          <a:noFill/>
          <a:ln w="9525">
            <a:noFill/>
            <a:miter lim="800000"/>
            <a:headEnd/>
            <a:tailEnd/>
          </a:ln>
          <a:effectLst/>
        </p:spPr>
        <p:txBody>
          <a:bodyPr wrap="squar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eaLnBrk="0" fontAlgn="base" hangingPunct="0">
              <a:spcBef>
                <a:spcPct val="0"/>
              </a:spcBef>
              <a:spcAft>
                <a:spcPct val="0"/>
              </a:spcAft>
              <a:defRPr sz="2400">
                <a:solidFill>
                  <a:schemeClr val="tx1"/>
                </a:solidFill>
                <a:latin typeface="Tahoma" pitchFamily="34" charset="0"/>
              </a:defRPr>
            </a:lvl6pPr>
            <a:lvl7pPr marL="2971800" indent="-228600" eaLnBrk="0" fontAlgn="base" hangingPunct="0">
              <a:spcBef>
                <a:spcPct val="0"/>
              </a:spcBef>
              <a:spcAft>
                <a:spcPct val="0"/>
              </a:spcAft>
              <a:defRPr sz="2400">
                <a:solidFill>
                  <a:schemeClr val="tx1"/>
                </a:solidFill>
                <a:latin typeface="Tahoma" pitchFamily="34" charset="0"/>
              </a:defRPr>
            </a:lvl7pPr>
            <a:lvl8pPr marL="3429000" indent="-228600" eaLnBrk="0" fontAlgn="base" hangingPunct="0">
              <a:spcBef>
                <a:spcPct val="0"/>
              </a:spcBef>
              <a:spcAft>
                <a:spcPct val="0"/>
              </a:spcAft>
              <a:defRPr sz="2400">
                <a:solidFill>
                  <a:schemeClr val="tx1"/>
                </a:solidFill>
                <a:latin typeface="Tahoma" pitchFamily="34" charset="0"/>
              </a:defRPr>
            </a:lvl8pPr>
            <a:lvl9pPr marL="3886200" indent="-228600" eaLnBrk="0" fontAlgn="base" hangingPunct="0">
              <a:spcBef>
                <a:spcPct val="0"/>
              </a:spcBef>
              <a:spcAft>
                <a:spcPct val="0"/>
              </a:spcAft>
              <a:defRPr sz="2400">
                <a:solidFill>
                  <a:schemeClr val="tx1"/>
                </a:solidFill>
                <a:latin typeface="Tahoma" pitchFamily="34" charset="0"/>
              </a:defRPr>
            </a:lvl9pPr>
          </a:lstStyle>
          <a:p>
            <a:pPr algn="r" eaLnBrk="1" hangingPunct="1">
              <a:spcBef>
                <a:spcPct val="50000"/>
              </a:spcBef>
            </a:pPr>
            <a:r>
              <a:rPr lang="en-US" altLang="en-US" sz="1350" dirty="0"/>
              <a:t>Slide </a:t>
            </a:r>
            <a:fld id="{67157EC5-6444-444D-B5D1-86515F90BDAD}" type="slidenum">
              <a:rPr lang="en-US" altLang="en-US" sz="1350"/>
              <a:pPr algn="r" eaLnBrk="1" hangingPunct="1">
                <a:spcBef>
                  <a:spcPct val="50000"/>
                </a:spcBef>
              </a:pPr>
              <a:t>‹#›</a:t>
            </a:fld>
            <a:r>
              <a:rPr lang="en-US" altLang="en-US" sz="1350" dirty="0"/>
              <a:t> / 67</a:t>
            </a:r>
          </a:p>
        </p:txBody>
      </p:sp>
      <p:sp>
        <p:nvSpPr>
          <p:cNvPr id="64530" name="Text Box 18"/>
          <p:cNvSpPr txBox="1">
            <a:spLocks noChangeArrowheads="1"/>
          </p:cNvSpPr>
          <p:nvPr userDrawn="1"/>
        </p:nvSpPr>
        <p:spPr bwMode="auto">
          <a:xfrm>
            <a:off x="125342" y="4879390"/>
            <a:ext cx="3379858" cy="300082"/>
          </a:xfrm>
          <a:prstGeom prst="rect">
            <a:avLst/>
          </a:prstGeom>
          <a:noFill/>
          <a:ln w="9525">
            <a:noFill/>
            <a:miter lim="800000"/>
            <a:headEnd/>
            <a:tailEnd/>
          </a:ln>
          <a:effectLst/>
        </p:spPr>
        <p:txBody>
          <a:bodyPr wrap="square">
            <a:spAutoFit/>
          </a:bodyPr>
          <a:lstStyle/>
          <a:p>
            <a:pPr>
              <a:spcBef>
                <a:spcPct val="50000"/>
              </a:spcBef>
              <a:defRPr/>
            </a:pPr>
            <a:r>
              <a:rPr lang="en-US" sz="1350" dirty="0"/>
              <a:t>Artificial Neural Networks</a:t>
            </a:r>
          </a:p>
        </p:txBody>
      </p:sp>
      <p:sp>
        <p:nvSpPr>
          <p:cNvPr id="64532" name="Rectangle 20"/>
          <p:cNvSpPr>
            <a:spLocks noChangeArrowheads="1"/>
          </p:cNvSpPr>
          <p:nvPr userDrawn="1"/>
        </p:nvSpPr>
        <p:spPr bwMode="auto">
          <a:xfrm>
            <a:off x="2895600" y="4865943"/>
            <a:ext cx="4275273" cy="300082"/>
          </a:xfrm>
          <a:prstGeom prst="rect">
            <a:avLst/>
          </a:prstGeom>
          <a:noFill/>
          <a:ln w="9525">
            <a:noFill/>
            <a:miter lim="800000"/>
            <a:headEnd/>
            <a:tailEnd/>
          </a:ln>
          <a:effectLst/>
        </p:spPr>
        <p:txBody>
          <a:bodyPr wrap="none">
            <a:spAutoFit/>
          </a:bodyPr>
          <a:lstStyle/>
          <a:p>
            <a:pPr>
              <a:defRPr/>
            </a:pPr>
            <a:r>
              <a:rPr lang="en-US" sz="1350" dirty="0"/>
              <a:t>Chapter 8 – Parameter Initialization and Training Sets</a:t>
            </a:r>
          </a:p>
        </p:txBody>
      </p:sp>
      <p:sp>
        <p:nvSpPr>
          <p:cNvPr id="64533" name="Line 21"/>
          <p:cNvSpPr>
            <a:spLocks noChangeShapeType="1"/>
          </p:cNvSpPr>
          <p:nvPr userDrawn="1"/>
        </p:nvSpPr>
        <p:spPr bwMode="auto">
          <a:xfrm>
            <a:off x="228600" y="4901453"/>
            <a:ext cx="8686800" cy="0"/>
          </a:xfrm>
          <a:prstGeom prst="line">
            <a:avLst/>
          </a:prstGeom>
          <a:noFill/>
          <a:ln w="9525">
            <a:solidFill>
              <a:schemeClr val="tx1"/>
            </a:solidFill>
            <a:miter lim="800000"/>
            <a:headEnd/>
            <a:tailEnd/>
          </a:ln>
          <a:effectLst/>
        </p:spPr>
        <p:txBody>
          <a:bodyPr wrap="none"/>
          <a:lstStyle/>
          <a:p>
            <a:pPr>
              <a:defRPr/>
            </a:pPr>
            <a:endParaRPr lang="en-US" sz="1800"/>
          </a:p>
        </p:txBody>
      </p:sp>
      <p:cxnSp>
        <p:nvCxnSpPr>
          <p:cNvPr id="3" name="Straight Connector 2"/>
          <p:cNvCxnSpPr/>
          <p:nvPr userDrawn="1"/>
        </p:nvCxnSpPr>
        <p:spPr bwMode="auto">
          <a:xfrm>
            <a:off x="732631" y="228601"/>
            <a:ext cx="0" cy="735806"/>
          </a:xfrm>
          <a:prstGeom prst="line">
            <a:avLst/>
          </a:prstGeom>
          <a:solidFill>
            <a:schemeClr val="accent1"/>
          </a:solidFill>
          <a:ln w="25400" cap="flat" cmpd="sng" algn="ctr">
            <a:solidFill>
              <a:schemeClr val="tx1"/>
            </a:solidFill>
            <a:prstDash val="solid"/>
            <a:miter lim="800000"/>
            <a:headEnd type="none" w="med" len="med"/>
            <a:tailEnd type="none" w="med" len="med"/>
          </a:ln>
          <a:effectLst/>
        </p:spPr>
      </p:cxnSp>
    </p:spTree>
  </p:cSld>
  <p:clrMap bg1="lt1" tx1="dk1" bg2="lt2" tx2="dk2" accent1="accent1" accent2="accent2" accent3="accent3" accent4="accent4" accent5="accent5" accent6="accent6" hlink="hlink" folHlink="folHlink"/>
  <p:sldLayoutIdLst>
    <p:sldLayoutId id="2147483680" r:id="rId1"/>
    <p:sldLayoutId id="2147483679" r:id="rId2"/>
    <p:sldLayoutId id="2147483681" r:id="rId3"/>
    <p:sldLayoutId id="2147483675" r:id="rId4"/>
    <p:sldLayoutId id="2147483674" r:id="rId5"/>
    <p:sldLayoutId id="2147483682" r:id="rId6"/>
    <p:sldLayoutId id="2147483683" r:id="rId7"/>
    <p:sldLayoutId id="2147483684" r:id="rId8"/>
  </p:sldLayoutIdLst>
  <p:txStyles>
    <p:titleStyle>
      <a:lvl1pPr algn="l" rtl="0" eaLnBrk="0" fontAlgn="base" hangingPunct="0">
        <a:spcBef>
          <a:spcPct val="0"/>
        </a:spcBef>
        <a:spcAft>
          <a:spcPct val="0"/>
        </a:spcAft>
        <a:defRPr sz="3000">
          <a:solidFill>
            <a:schemeClr val="tx2"/>
          </a:solidFill>
          <a:latin typeface="+mj-lt"/>
          <a:ea typeface="+mj-ea"/>
          <a:cs typeface="+mj-cs"/>
        </a:defRPr>
      </a:lvl1pPr>
      <a:lvl2pPr algn="l" rtl="0" eaLnBrk="0" fontAlgn="base" hangingPunct="0">
        <a:spcBef>
          <a:spcPct val="0"/>
        </a:spcBef>
        <a:spcAft>
          <a:spcPct val="0"/>
        </a:spcAft>
        <a:defRPr sz="2400">
          <a:solidFill>
            <a:schemeClr val="tx2"/>
          </a:solidFill>
          <a:latin typeface="Tahoma" pitchFamily="34" charset="0"/>
        </a:defRPr>
      </a:lvl2pPr>
      <a:lvl3pPr algn="l" rtl="0" eaLnBrk="0" fontAlgn="base" hangingPunct="0">
        <a:spcBef>
          <a:spcPct val="0"/>
        </a:spcBef>
        <a:spcAft>
          <a:spcPct val="0"/>
        </a:spcAft>
        <a:defRPr sz="2400">
          <a:solidFill>
            <a:schemeClr val="tx2"/>
          </a:solidFill>
          <a:latin typeface="Tahoma" pitchFamily="34" charset="0"/>
        </a:defRPr>
      </a:lvl3pPr>
      <a:lvl4pPr algn="l" rtl="0" eaLnBrk="0" fontAlgn="base" hangingPunct="0">
        <a:spcBef>
          <a:spcPct val="0"/>
        </a:spcBef>
        <a:spcAft>
          <a:spcPct val="0"/>
        </a:spcAft>
        <a:defRPr sz="2400">
          <a:solidFill>
            <a:schemeClr val="tx2"/>
          </a:solidFill>
          <a:latin typeface="Tahoma" pitchFamily="34" charset="0"/>
        </a:defRPr>
      </a:lvl4pPr>
      <a:lvl5pPr algn="l" rtl="0" eaLnBrk="0" fontAlgn="base" hangingPunct="0">
        <a:spcBef>
          <a:spcPct val="0"/>
        </a:spcBef>
        <a:spcAft>
          <a:spcPct val="0"/>
        </a:spcAft>
        <a:defRPr sz="2400">
          <a:solidFill>
            <a:schemeClr val="tx2"/>
          </a:solidFill>
          <a:latin typeface="Tahoma" pitchFamily="34" charset="0"/>
        </a:defRPr>
      </a:lvl5pPr>
      <a:lvl6pPr marL="342900" algn="l" rtl="0" fontAlgn="base">
        <a:spcBef>
          <a:spcPct val="0"/>
        </a:spcBef>
        <a:spcAft>
          <a:spcPct val="0"/>
        </a:spcAft>
        <a:defRPr sz="2400">
          <a:solidFill>
            <a:schemeClr val="tx2"/>
          </a:solidFill>
          <a:latin typeface="Tahoma" pitchFamily="34" charset="0"/>
        </a:defRPr>
      </a:lvl6pPr>
      <a:lvl7pPr marL="685800" algn="l" rtl="0" fontAlgn="base">
        <a:spcBef>
          <a:spcPct val="0"/>
        </a:spcBef>
        <a:spcAft>
          <a:spcPct val="0"/>
        </a:spcAft>
        <a:defRPr sz="2400">
          <a:solidFill>
            <a:schemeClr val="tx2"/>
          </a:solidFill>
          <a:latin typeface="Tahoma" pitchFamily="34" charset="0"/>
        </a:defRPr>
      </a:lvl7pPr>
      <a:lvl8pPr marL="1028700" algn="l" rtl="0" fontAlgn="base">
        <a:spcBef>
          <a:spcPct val="0"/>
        </a:spcBef>
        <a:spcAft>
          <a:spcPct val="0"/>
        </a:spcAft>
        <a:defRPr sz="2400">
          <a:solidFill>
            <a:schemeClr val="tx2"/>
          </a:solidFill>
          <a:latin typeface="Tahoma" pitchFamily="34" charset="0"/>
        </a:defRPr>
      </a:lvl8pPr>
      <a:lvl9pPr marL="1371600" algn="l" rtl="0" fontAlgn="base">
        <a:spcBef>
          <a:spcPct val="0"/>
        </a:spcBef>
        <a:spcAft>
          <a:spcPct val="0"/>
        </a:spcAft>
        <a:defRPr sz="2400">
          <a:solidFill>
            <a:schemeClr val="tx2"/>
          </a:solidFill>
          <a:latin typeface="Tahoma" pitchFamily="34" charset="0"/>
        </a:defRPr>
      </a:lvl9pPr>
    </p:titleStyle>
    <p:bodyStyle>
      <a:lvl1pPr marL="257175" indent="-257175" algn="l" rtl="0" eaLnBrk="0" fontAlgn="base" hangingPunct="0">
        <a:spcBef>
          <a:spcPts val="0"/>
        </a:spcBef>
        <a:spcAft>
          <a:spcPct val="0"/>
        </a:spcAft>
        <a:buClr>
          <a:schemeClr val="folHlink"/>
        </a:buClr>
        <a:buSzPct val="60000"/>
        <a:buFont typeface="Wingdings" pitchFamily="2" charset="2"/>
        <a:buChar char="n"/>
        <a:defRPr sz="2000">
          <a:solidFill>
            <a:schemeClr val="tx1"/>
          </a:solidFill>
          <a:latin typeface="+mn-lt"/>
          <a:ea typeface="+mn-ea"/>
          <a:cs typeface="+mn-cs"/>
        </a:defRPr>
      </a:lvl1pPr>
      <a:lvl2pPr marL="557213" indent="-214313" algn="l" rtl="0" eaLnBrk="0" fontAlgn="base" hangingPunct="0">
        <a:spcBef>
          <a:spcPts val="0"/>
        </a:spcBef>
        <a:spcAft>
          <a:spcPct val="0"/>
        </a:spcAft>
        <a:buClr>
          <a:schemeClr val="hlink"/>
        </a:buClr>
        <a:buSzPct val="70000"/>
        <a:buFont typeface="Wingdings" panose="05000000000000000000" pitchFamily="2" charset="2"/>
        <a:buChar char="v"/>
        <a:defRPr sz="2000">
          <a:solidFill>
            <a:schemeClr val="tx1"/>
          </a:solidFill>
          <a:latin typeface="+mn-lt"/>
        </a:defRPr>
      </a:lvl2pPr>
      <a:lvl3pPr marL="942975" indent="-257175" algn="l" rtl="0" eaLnBrk="0" fontAlgn="base" hangingPunct="0">
        <a:spcBef>
          <a:spcPts val="0"/>
        </a:spcBef>
        <a:spcAft>
          <a:spcPct val="0"/>
        </a:spcAft>
        <a:buClr>
          <a:srgbClr val="008000"/>
        </a:buClr>
        <a:buSzPct val="70000"/>
        <a:buFont typeface="Wingdings" panose="05000000000000000000" pitchFamily="2" charset="2"/>
        <a:buChar char="ü"/>
        <a:defRPr sz="2000">
          <a:solidFill>
            <a:schemeClr val="tx1"/>
          </a:solidFill>
          <a:latin typeface="+mn-lt"/>
        </a:defRPr>
      </a:lvl3pPr>
      <a:lvl4pPr marL="1200150" indent="-171450" algn="l" rtl="0" eaLnBrk="0" fontAlgn="base" hangingPunct="0">
        <a:spcBef>
          <a:spcPts val="0"/>
        </a:spcBef>
        <a:spcAft>
          <a:spcPct val="0"/>
        </a:spcAft>
        <a:buClr>
          <a:schemeClr val="accent2"/>
        </a:buClr>
        <a:buSzPct val="55000"/>
        <a:buFont typeface="Wingdings" pitchFamily="2" charset="2"/>
        <a:buChar char="n"/>
        <a:defRPr sz="1800">
          <a:solidFill>
            <a:schemeClr val="tx1"/>
          </a:solidFill>
          <a:latin typeface="+mn-lt"/>
        </a:defRPr>
      </a:lvl4pPr>
      <a:lvl5pPr marL="1543050" indent="-171450" algn="l" rtl="0" eaLnBrk="0" fontAlgn="base" hangingPunct="0">
        <a:spcBef>
          <a:spcPts val="0"/>
        </a:spcBef>
        <a:spcAft>
          <a:spcPct val="0"/>
        </a:spcAft>
        <a:buClr>
          <a:schemeClr val="accent1"/>
        </a:buClr>
        <a:buSzPct val="50000"/>
        <a:buFont typeface="Wingdings" pitchFamily="2" charset="2"/>
        <a:buChar char="n"/>
        <a:defRPr sz="1500">
          <a:solidFill>
            <a:schemeClr val="tx1"/>
          </a:solidFill>
          <a:latin typeface="+mn-lt"/>
        </a:defRPr>
      </a:lvl5pPr>
      <a:lvl6pPr marL="18859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6pPr>
      <a:lvl7pPr marL="22288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7pPr>
      <a:lvl8pPr marL="25717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8pPr>
      <a:lvl9pPr marL="29146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deeplearning.ai/ai-notes/initialization/index.html"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deeplearning.ai/ai-notes/initialization/index.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4.bin"/><Relationship Id="rId1" Type="http://schemas.openxmlformats.org/officeDocument/2006/relationships/slideLayout" Target="../slideLayouts/slideLayout2.xml"/><Relationship Id="rId5" Type="http://schemas.openxmlformats.org/officeDocument/2006/relationships/image" Target="../media/image7.wmf"/><Relationship Id="rId4" Type="http://schemas.openxmlformats.org/officeDocument/2006/relationships/oleObject" Target="../embeddings/oleObject5.bin"/></Relationships>
</file>

<file path=ppt/slides/_rels/slide21.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6.bin"/><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7.bin"/><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8.bin"/><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735B6E-92D5-AE01-69BE-3DF618D2CE5B}"/>
              </a:ext>
            </a:extLst>
          </p:cNvPr>
          <p:cNvSpPr>
            <a:spLocks noGrp="1"/>
          </p:cNvSpPr>
          <p:nvPr>
            <p:ph type="ctrTitle"/>
          </p:nvPr>
        </p:nvSpPr>
        <p:spPr>
          <a:xfrm>
            <a:off x="1143000" y="3867150"/>
            <a:ext cx="6705600" cy="533400"/>
          </a:xfrm>
        </p:spPr>
        <p:txBody>
          <a:bodyPr/>
          <a:lstStyle/>
          <a:p>
            <a:pPr marL="2232025" indent="-2232025"/>
            <a:r>
              <a:rPr lang="en-US" dirty="0"/>
              <a:t>Chapter 8 – Parameter Initialization and Training Sets</a:t>
            </a:r>
          </a:p>
        </p:txBody>
      </p:sp>
    </p:spTree>
    <p:extLst>
      <p:ext uri="{BB962C8B-B14F-4D97-AF65-F5344CB8AC3E}">
        <p14:creationId xmlns:p14="http://schemas.microsoft.com/office/powerpoint/2010/main" val="35944270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685799" y="285750"/>
            <a:ext cx="8382001" cy="490538"/>
          </a:xfrm>
        </p:spPr>
        <p:txBody>
          <a:bodyPr/>
          <a:lstStyle/>
          <a:p>
            <a:r>
              <a:rPr lang="en-US" dirty="0"/>
              <a:t>I. The Importance of Effective Initialization (1/2)</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228600" y="776288"/>
            <a:ext cx="8686800" cy="3456385"/>
          </a:xfrm>
        </p:spPr>
        <p:txBody>
          <a:bodyPr/>
          <a:lstStyle/>
          <a:p>
            <a:pPr marL="0" indent="0">
              <a:buNone/>
            </a:pPr>
            <a:r>
              <a:rPr lang="en-US" dirty="0"/>
              <a:t>To build a machine learning algorithm, usually you’d define an architecture (e.g. Logistic regression, Support Vector Machine, Neural Network) and train it to learn parameters. Here is a common training process for neural networks:</a:t>
            </a:r>
          </a:p>
          <a:p>
            <a:r>
              <a:rPr lang="en-US" dirty="0"/>
              <a:t>Initialize the parameters</a:t>
            </a:r>
          </a:p>
          <a:p>
            <a:r>
              <a:rPr lang="en-US" dirty="0"/>
              <a:t>Choose an optimization algorithm</a:t>
            </a:r>
          </a:p>
          <a:p>
            <a:r>
              <a:rPr lang="en-US" dirty="0"/>
              <a:t>Repeat these steps:</a:t>
            </a:r>
          </a:p>
          <a:p>
            <a:pPr lvl="1"/>
            <a:r>
              <a:rPr lang="en-US" dirty="0"/>
              <a:t>Forward propagate an input</a:t>
            </a:r>
          </a:p>
          <a:p>
            <a:pPr lvl="1"/>
            <a:r>
              <a:rPr lang="en-US" dirty="0"/>
              <a:t>Compute the cost function</a:t>
            </a:r>
          </a:p>
          <a:p>
            <a:pPr lvl="1"/>
            <a:r>
              <a:rPr lang="en-US" dirty="0"/>
              <a:t>Compute the gradients of the cost with respect to parameters using backpropagation</a:t>
            </a:r>
          </a:p>
          <a:p>
            <a:pPr lvl="1"/>
            <a:r>
              <a:rPr lang="en-US" dirty="0"/>
              <a:t>Update each parameter using the gradients, according to the optimization algorithm</a:t>
            </a:r>
          </a:p>
          <a:p>
            <a:endParaRPr lang="en-US" dirty="0"/>
          </a:p>
        </p:txBody>
      </p:sp>
    </p:spTree>
    <p:extLst>
      <p:ext uri="{BB962C8B-B14F-4D97-AF65-F5344CB8AC3E}">
        <p14:creationId xmlns:p14="http://schemas.microsoft.com/office/powerpoint/2010/main" val="2224920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685799" y="285750"/>
            <a:ext cx="8382001" cy="490538"/>
          </a:xfrm>
        </p:spPr>
        <p:txBody>
          <a:bodyPr/>
          <a:lstStyle/>
          <a:p>
            <a:r>
              <a:rPr lang="en-US" dirty="0"/>
              <a:t>I. The Importance of Effective Initialization (2/2)</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505571" y="1093588"/>
            <a:ext cx="8458200" cy="2956323"/>
          </a:xfrm>
        </p:spPr>
        <p:txBody>
          <a:bodyPr/>
          <a:lstStyle/>
          <a:p>
            <a:r>
              <a:rPr lang="en-US" dirty="0"/>
              <a:t>Then, given a new data point, you can use the model to predict its class.</a:t>
            </a:r>
          </a:p>
          <a:p>
            <a:r>
              <a:rPr lang="en-US" dirty="0"/>
              <a:t>The initialization step can be critical to the model’s ultimate performance, and it requires the right method. To illustrate this, consider the three-layer neural network below. You can try initializing this network with different methods and observe the impact on the learning.</a:t>
            </a:r>
          </a:p>
          <a:p>
            <a:r>
              <a:rPr lang="en-US" dirty="0"/>
              <a:t>Go to the link below to see the animation on the importance of the effective initialization:</a:t>
            </a:r>
          </a:p>
          <a:p>
            <a:pPr marL="0" indent="0">
              <a:buNone/>
            </a:pPr>
            <a:endParaRPr lang="en-US" dirty="0"/>
          </a:p>
        </p:txBody>
      </p:sp>
      <p:sp>
        <p:nvSpPr>
          <p:cNvPr id="5" name="TextBox 4">
            <a:extLst>
              <a:ext uri="{FF2B5EF4-FFF2-40B4-BE49-F238E27FC236}">
                <a16:creationId xmlns:a16="http://schemas.microsoft.com/office/drawing/2014/main" id="{B4809162-D6A1-FFDC-060C-C7BBF9930097}"/>
              </a:ext>
            </a:extLst>
          </p:cNvPr>
          <p:cNvSpPr txBox="1"/>
          <p:nvPr/>
        </p:nvSpPr>
        <p:spPr>
          <a:xfrm>
            <a:off x="1343771" y="4095750"/>
            <a:ext cx="6781800" cy="369332"/>
          </a:xfrm>
          <a:prstGeom prst="rect">
            <a:avLst/>
          </a:prstGeom>
          <a:noFill/>
        </p:spPr>
        <p:txBody>
          <a:bodyPr wrap="square">
            <a:spAutoFit/>
          </a:bodyPr>
          <a:lstStyle/>
          <a:p>
            <a:r>
              <a:rPr lang="en-US" dirty="0">
                <a:hlinkClick r:id="rId2"/>
              </a:rPr>
              <a:t>https://www.deeplearning.ai/ai-notes/initialization/index.html</a:t>
            </a:r>
            <a:endParaRPr lang="en-US" dirty="0"/>
          </a:p>
        </p:txBody>
      </p:sp>
    </p:spTree>
    <p:extLst>
      <p:ext uri="{BB962C8B-B14F-4D97-AF65-F5344CB8AC3E}">
        <p14:creationId xmlns:p14="http://schemas.microsoft.com/office/powerpoint/2010/main" val="3972402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F94BE61-BA56-F0CC-9FF9-A14B531B896A}"/>
              </a:ext>
            </a:extLst>
          </p:cNvPr>
          <p:cNvSpPr>
            <a:spLocks noGrp="1"/>
          </p:cNvSpPr>
          <p:nvPr>
            <p:ph type="title"/>
          </p:nvPr>
        </p:nvSpPr>
        <p:spPr>
          <a:xfrm>
            <a:off x="76200" y="309884"/>
            <a:ext cx="8991599" cy="490538"/>
          </a:xfrm>
        </p:spPr>
        <p:txBody>
          <a:bodyPr/>
          <a:lstStyle/>
          <a:p>
            <a:pPr algn="r"/>
            <a:r>
              <a:rPr lang="en-US" sz="2800" dirty="0"/>
              <a:t>II. The Problem </a:t>
            </a:r>
            <a:r>
              <a:rPr lang="en-US" sz="2800"/>
              <a:t>of Exploding </a:t>
            </a:r>
            <a:r>
              <a:rPr lang="en-US" sz="2800" dirty="0"/>
              <a:t>or Vanishing Gradients</a:t>
            </a:r>
          </a:p>
        </p:txBody>
      </p:sp>
      <p:sp>
        <p:nvSpPr>
          <p:cNvPr id="8" name="Content Placeholder 7">
            <a:extLst>
              <a:ext uri="{FF2B5EF4-FFF2-40B4-BE49-F238E27FC236}">
                <a16:creationId xmlns:a16="http://schemas.microsoft.com/office/drawing/2014/main" id="{A896E693-B407-99BD-2488-FF96DACEECD4}"/>
              </a:ext>
            </a:extLst>
          </p:cNvPr>
          <p:cNvSpPr>
            <a:spLocks noGrp="1"/>
          </p:cNvSpPr>
          <p:nvPr>
            <p:ph idx="1"/>
          </p:nvPr>
        </p:nvSpPr>
        <p:spPr>
          <a:xfrm>
            <a:off x="228600" y="773918"/>
            <a:ext cx="8762999" cy="490538"/>
          </a:xfrm>
        </p:spPr>
        <p:txBody>
          <a:bodyPr/>
          <a:lstStyle/>
          <a:p>
            <a:r>
              <a:rPr lang="en-US" dirty="0"/>
              <a:t>Consider this 9-layer neural network.</a:t>
            </a:r>
          </a:p>
          <a:p>
            <a:endParaRPr lang="en-US" dirty="0"/>
          </a:p>
          <a:p>
            <a:endParaRPr lang="en-US" dirty="0"/>
          </a:p>
          <a:p>
            <a:endParaRPr lang="en-US" dirty="0"/>
          </a:p>
          <a:p>
            <a:r>
              <a:rPr lang="en-US" dirty="0"/>
              <a:t>At every iteration of the optimization loop (forward, cost, backward, update), we observe that backpropagated gradients are either amplified or minimized as you move from the output layer towards the input layer. </a:t>
            </a:r>
          </a:p>
          <a:p>
            <a:r>
              <a:rPr lang="en-US" dirty="0"/>
              <a:t>This result makes sense if you consider the following example.</a:t>
            </a:r>
          </a:p>
          <a:p>
            <a:pPr lvl="1"/>
            <a:r>
              <a:rPr lang="en-US" dirty="0"/>
              <a:t>Assume all the activation functions are linear (identity function). Then the output activation is:</a:t>
            </a:r>
          </a:p>
          <a:p>
            <a:pPr marL="0" indent="0">
              <a:buNone/>
            </a:pPr>
            <a:r>
              <a:rPr lang="en-US" dirty="0">
                <a:effectLst/>
              </a:rPr>
              <a:t>		a</a:t>
            </a:r>
            <a:r>
              <a:rPr lang="pl-PL" dirty="0"/>
              <a:t>​</a:t>
            </a:r>
            <a:r>
              <a:rPr lang="en-US" dirty="0"/>
              <a:t> </a:t>
            </a:r>
            <a:r>
              <a:rPr lang="pl-PL" dirty="0"/>
              <a:t>=</a:t>
            </a:r>
            <a:r>
              <a:rPr lang="en-US" dirty="0"/>
              <a:t> </a:t>
            </a:r>
            <a:r>
              <a:rPr lang="pl-PL" dirty="0"/>
              <a:t>a</a:t>
            </a:r>
            <a:r>
              <a:rPr lang="pl-PL" baseline="30000" dirty="0">
                <a:effectLst/>
              </a:rPr>
              <a:t>[L]</a:t>
            </a:r>
            <a:r>
              <a:rPr lang="en-US" dirty="0"/>
              <a:t> = </a:t>
            </a:r>
            <a:r>
              <a:rPr lang="pl-PL" dirty="0">
                <a:effectLst/>
              </a:rPr>
              <a:t>W</a:t>
            </a:r>
            <a:r>
              <a:rPr lang="pl-PL" baseline="30000" dirty="0">
                <a:effectLst/>
              </a:rPr>
              <a:t>[L]</a:t>
            </a:r>
            <a:r>
              <a:rPr lang="pl-PL" dirty="0">
                <a:effectLst/>
              </a:rPr>
              <a:t>W</a:t>
            </a:r>
            <a:r>
              <a:rPr lang="pl-PL" baseline="30000" dirty="0">
                <a:effectLst/>
              </a:rPr>
              <a:t>[L−1]</a:t>
            </a:r>
            <a:r>
              <a:rPr lang="pl-PL" dirty="0">
                <a:effectLst/>
              </a:rPr>
              <a:t>W</a:t>
            </a:r>
            <a:r>
              <a:rPr lang="pl-PL" baseline="30000" dirty="0">
                <a:effectLst/>
              </a:rPr>
              <a:t>[L−2]</a:t>
            </a:r>
            <a:r>
              <a:rPr lang="pl-PL" dirty="0"/>
              <a:t>…</a:t>
            </a:r>
            <a:r>
              <a:rPr lang="pl-PL" dirty="0">
                <a:effectLst/>
              </a:rPr>
              <a:t>W</a:t>
            </a:r>
            <a:r>
              <a:rPr lang="pl-PL" baseline="30000" dirty="0">
                <a:effectLst/>
              </a:rPr>
              <a:t>[3]</a:t>
            </a:r>
            <a:r>
              <a:rPr lang="pl-PL" dirty="0">
                <a:effectLst/>
              </a:rPr>
              <a:t>W</a:t>
            </a:r>
            <a:r>
              <a:rPr lang="pl-PL" baseline="30000" dirty="0">
                <a:effectLst/>
              </a:rPr>
              <a:t>[2]</a:t>
            </a:r>
            <a:r>
              <a:rPr lang="pl-PL" dirty="0">
                <a:effectLst/>
              </a:rPr>
              <a:t>W</a:t>
            </a:r>
            <a:r>
              <a:rPr lang="pl-PL" baseline="30000" dirty="0">
                <a:effectLst/>
              </a:rPr>
              <a:t>[1]</a:t>
            </a:r>
            <a:r>
              <a:rPr lang="en-US" dirty="0"/>
              <a:t>X</a:t>
            </a:r>
          </a:p>
          <a:p>
            <a:r>
              <a:rPr lang="en-US" dirty="0"/>
              <a:t>What would be the outcome of initialization values that were too small, too large or appropriate?</a:t>
            </a:r>
          </a:p>
        </p:txBody>
      </p:sp>
      <p:grpSp>
        <p:nvGrpSpPr>
          <p:cNvPr id="159" name="Group 158">
            <a:extLst>
              <a:ext uri="{FF2B5EF4-FFF2-40B4-BE49-F238E27FC236}">
                <a16:creationId xmlns:a16="http://schemas.microsoft.com/office/drawing/2014/main" id="{AC870D69-D991-E8A1-4573-C436CADE9470}"/>
              </a:ext>
            </a:extLst>
          </p:cNvPr>
          <p:cNvGrpSpPr/>
          <p:nvPr/>
        </p:nvGrpSpPr>
        <p:grpSpPr>
          <a:xfrm>
            <a:off x="1205449" y="1123950"/>
            <a:ext cx="6733099" cy="904488"/>
            <a:chOff x="30718" y="2331946"/>
            <a:chExt cx="8450950" cy="1107467"/>
          </a:xfrm>
        </p:grpSpPr>
        <p:grpSp>
          <p:nvGrpSpPr>
            <p:cNvPr id="160" name="Group 159">
              <a:extLst>
                <a:ext uri="{FF2B5EF4-FFF2-40B4-BE49-F238E27FC236}">
                  <a16:creationId xmlns:a16="http://schemas.microsoft.com/office/drawing/2014/main" id="{CA2F00AB-CDF5-2A2F-9521-152C472FF09B}"/>
                </a:ext>
              </a:extLst>
            </p:cNvPr>
            <p:cNvGrpSpPr/>
            <p:nvPr/>
          </p:nvGrpSpPr>
          <p:grpSpPr>
            <a:xfrm>
              <a:off x="2148435" y="2457925"/>
              <a:ext cx="809204" cy="954865"/>
              <a:chOff x="2667000" y="2343150"/>
              <a:chExt cx="914400" cy="1056716"/>
            </a:xfrm>
          </p:grpSpPr>
          <p:grpSp>
            <p:nvGrpSpPr>
              <p:cNvPr id="228" name="Group 227">
                <a:extLst>
                  <a:ext uri="{FF2B5EF4-FFF2-40B4-BE49-F238E27FC236}">
                    <a16:creationId xmlns:a16="http://schemas.microsoft.com/office/drawing/2014/main" id="{D19F1A5E-94E6-B289-51BC-AC96726CE522}"/>
                  </a:ext>
                </a:extLst>
              </p:cNvPr>
              <p:cNvGrpSpPr/>
              <p:nvPr/>
            </p:nvGrpSpPr>
            <p:grpSpPr>
              <a:xfrm>
                <a:off x="3124200" y="2343150"/>
                <a:ext cx="457200" cy="1056716"/>
                <a:chOff x="1295400" y="2343150"/>
                <a:chExt cx="457200" cy="1056716"/>
              </a:xfrm>
            </p:grpSpPr>
            <p:sp>
              <p:nvSpPr>
                <p:cNvPr id="233" name="Oval 232">
                  <a:extLst>
                    <a:ext uri="{FF2B5EF4-FFF2-40B4-BE49-F238E27FC236}">
                      <a16:creationId xmlns:a16="http://schemas.microsoft.com/office/drawing/2014/main" id="{3D940F67-669B-A6F2-70BA-A6EAA48D815E}"/>
                    </a:ext>
                  </a:extLst>
                </p:cNvPr>
                <p:cNvSpPr/>
                <p:nvPr/>
              </p:nvSpPr>
              <p:spPr bwMode="auto">
                <a:xfrm>
                  <a:off x="1295400" y="2343150"/>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234" name="Oval 233">
                  <a:extLst>
                    <a:ext uri="{FF2B5EF4-FFF2-40B4-BE49-F238E27FC236}">
                      <a16:creationId xmlns:a16="http://schemas.microsoft.com/office/drawing/2014/main" id="{8E7320E5-108D-00C9-1073-98A38E34F10A}"/>
                    </a:ext>
                  </a:extLst>
                </p:cNvPr>
                <p:cNvSpPr/>
                <p:nvPr/>
              </p:nvSpPr>
              <p:spPr bwMode="auto">
                <a:xfrm>
                  <a:off x="1295400" y="3018866"/>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cxnSp>
            <p:nvCxnSpPr>
              <p:cNvPr id="229" name="Straight Arrow Connector 228">
                <a:extLst>
                  <a:ext uri="{FF2B5EF4-FFF2-40B4-BE49-F238E27FC236}">
                    <a16:creationId xmlns:a16="http://schemas.microsoft.com/office/drawing/2014/main" id="{E8FF5E69-B478-6F0D-3C6A-41281DF6869E}"/>
                  </a:ext>
                </a:extLst>
              </p:cNvPr>
              <p:cNvCxnSpPr>
                <a:endCxn id="233" idx="2"/>
              </p:cNvCxnSpPr>
              <p:nvPr/>
            </p:nvCxnSpPr>
            <p:spPr bwMode="auto">
              <a:xfrm>
                <a:off x="2667000" y="2533650"/>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0" name="Straight Arrow Connector 229">
                <a:extLst>
                  <a:ext uri="{FF2B5EF4-FFF2-40B4-BE49-F238E27FC236}">
                    <a16:creationId xmlns:a16="http://schemas.microsoft.com/office/drawing/2014/main" id="{F1A83BD3-694B-60E2-AA4C-D3AB4E0497D3}"/>
                  </a:ext>
                </a:extLst>
              </p:cNvPr>
              <p:cNvCxnSpPr/>
              <p:nvPr/>
            </p:nvCxnSpPr>
            <p:spPr bwMode="auto">
              <a:xfrm>
                <a:off x="2667000" y="3209366"/>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1" name="Straight Arrow Connector 230">
                <a:extLst>
                  <a:ext uri="{FF2B5EF4-FFF2-40B4-BE49-F238E27FC236}">
                    <a16:creationId xmlns:a16="http://schemas.microsoft.com/office/drawing/2014/main" id="{D7032A1D-6BCF-5F1D-0A56-E23C6B55B40E}"/>
                  </a:ext>
                </a:extLst>
              </p:cNvPr>
              <p:cNvCxnSpPr>
                <a:endCxn id="234" idx="2"/>
              </p:cNvCxnSpPr>
              <p:nvPr/>
            </p:nvCxnSpPr>
            <p:spPr bwMode="auto">
              <a:xfrm>
                <a:off x="2667000" y="2533650"/>
                <a:ext cx="457200" cy="675716"/>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2" name="Straight Arrow Connector 231">
                <a:extLst>
                  <a:ext uri="{FF2B5EF4-FFF2-40B4-BE49-F238E27FC236}">
                    <a16:creationId xmlns:a16="http://schemas.microsoft.com/office/drawing/2014/main" id="{C6389666-9868-D1A0-AA96-EB45E41B3C49}"/>
                  </a:ext>
                </a:extLst>
              </p:cNvPr>
              <p:cNvCxnSpPr>
                <a:endCxn id="233" idx="2"/>
              </p:cNvCxnSpPr>
              <p:nvPr/>
            </p:nvCxnSpPr>
            <p:spPr bwMode="auto">
              <a:xfrm flipV="1">
                <a:off x="2667000" y="2533650"/>
                <a:ext cx="457200" cy="707654"/>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61" name="Group 160">
              <a:extLst>
                <a:ext uri="{FF2B5EF4-FFF2-40B4-BE49-F238E27FC236}">
                  <a16:creationId xmlns:a16="http://schemas.microsoft.com/office/drawing/2014/main" id="{8E4249B1-BB4B-37C5-03B5-1A2CA32F9C13}"/>
                </a:ext>
              </a:extLst>
            </p:cNvPr>
            <p:cNvGrpSpPr/>
            <p:nvPr/>
          </p:nvGrpSpPr>
          <p:grpSpPr>
            <a:xfrm>
              <a:off x="2957639" y="2448813"/>
              <a:ext cx="809204" cy="954865"/>
              <a:chOff x="2957639" y="2448813"/>
              <a:chExt cx="809204" cy="954865"/>
            </a:xfrm>
          </p:grpSpPr>
          <p:grpSp>
            <p:nvGrpSpPr>
              <p:cNvPr id="220" name="Group 219">
                <a:extLst>
                  <a:ext uri="{FF2B5EF4-FFF2-40B4-BE49-F238E27FC236}">
                    <a16:creationId xmlns:a16="http://schemas.microsoft.com/office/drawing/2014/main" id="{01F55675-6E32-0820-3D76-3B93D0FEEFB0}"/>
                  </a:ext>
                </a:extLst>
              </p:cNvPr>
              <p:cNvGrpSpPr/>
              <p:nvPr/>
            </p:nvGrpSpPr>
            <p:grpSpPr>
              <a:xfrm>
                <a:off x="3362241" y="2448813"/>
                <a:ext cx="404602" cy="954865"/>
                <a:chOff x="1295400" y="2343150"/>
                <a:chExt cx="457200" cy="1056716"/>
              </a:xfrm>
            </p:grpSpPr>
            <p:sp>
              <p:nvSpPr>
                <p:cNvPr id="226" name="Oval 225">
                  <a:extLst>
                    <a:ext uri="{FF2B5EF4-FFF2-40B4-BE49-F238E27FC236}">
                      <a16:creationId xmlns:a16="http://schemas.microsoft.com/office/drawing/2014/main" id="{CBEACAC3-D636-1E6A-45F1-6B0831C0A7D0}"/>
                    </a:ext>
                  </a:extLst>
                </p:cNvPr>
                <p:cNvSpPr/>
                <p:nvPr/>
              </p:nvSpPr>
              <p:spPr bwMode="auto">
                <a:xfrm>
                  <a:off x="1295400" y="2343150"/>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227" name="Oval 226">
                  <a:extLst>
                    <a:ext uri="{FF2B5EF4-FFF2-40B4-BE49-F238E27FC236}">
                      <a16:creationId xmlns:a16="http://schemas.microsoft.com/office/drawing/2014/main" id="{1BE7BE12-557A-6499-7684-4F8245439EBB}"/>
                    </a:ext>
                  </a:extLst>
                </p:cNvPr>
                <p:cNvSpPr/>
                <p:nvPr/>
              </p:nvSpPr>
              <p:spPr bwMode="auto">
                <a:xfrm>
                  <a:off x="1295400" y="3018866"/>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grpSp>
            <p:nvGrpSpPr>
              <p:cNvPr id="221" name="Group 220">
                <a:extLst>
                  <a:ext uri="{FF2B5EF4-FFF2-40B4-BE49-F238E27FC236}">
                    <a16:creationId xmlns:a16="http://schemas.microsoft.com/office/drawing/2014/main" id="{E1A8C3F1-6329-9B49-8842-ED12A930B3B3}"/>
                  </a:ext>
                </a:extLst>
              </p:cNvPr>
              <p:cNvGrpSpPr/>
              <p:nvPr/>
            </p:nvGrpSpPr>
            <p:grpSpPr>
              <a:xfrm>
                <a:off x="2957639" y="2618103"/>
                <a:ext cx="404602" cy="639447"/>
                <a:chOff x="2957639" y="2620952"/>
                <a:chExt cx="404602" cy="639447"/>
              </a:xfrm>
            </p:grpSpPr>
            <p:cxnSp>
              <p:nvCxnSpPr>
                <p:cNvPr id="222" name="Straight Arrow Connector 221">
                  <a:extLst>
                    <a:ext uri="{FF2B5EF4-FFF2-40B4-BE49-F238E27FC236}">
                      <a16:creationId xmlns:a16="http://schemas.microsoft.com/office/drawing/2014/main" id="{EB120F47-0727-9A71-A4B1-6AC82D1E0C43}"/>
                    </a:ext>
                  </a:extLst>
                </p:cNvPr>
                <p:cNvCxnSpPr>
                  <a:endCxn id="226" idx="2"/>
                </p:cNvCxnSpPr>
                <p:nvPr/>
              </p:nvCxnSpPr>
              <p:spPr bwMode="auto">
                <a:xfrm>
                  <a:off x="2957639" y="2620952"/>
                  <a:ext cx="404602"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 name="Straight Arrow Connector 222">
                  <a:extLst>
                    <a:ext uri="{FF2B5EF4-FFF2-40B4-BE49-F238E27FC236}">
                      <a16:creationId xmlns:a16="http://schemas.microsoft.com/office/drawing/2014/main" id="{64ADC432-8ABC-EEA0-5DE5-4F2ADC82F243}"/>
                    </a:ext>
                  </a:extLst>
                </p:cNvPr>
                <p:cNvCxnSpPr/>
                <p:nvPr/>
              </p:nvCxnSpPr>
              <p:spPr bwMode="auto">
                <a:xfrm>
                  <a:off x="2957639" y="3231539"/>
                  <a:ext cx="404602"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4" name="Straight Arrow Connector 223">
                  <a:extLst>
                    <a:ext uri="{FF2B5EF4-FFF2-40B4-BE49-F238E27FC236}">
                      <a16:creationId xmlns:a16="http://schemas.microsoft.com/office/drawing/2014/main" id="{DF32AB86-2F06-F820-AC11-A682B8E272FC}"/>
                    </a:ext>
                  </a:extLst>
                </p:cNvPr>
                <p:cNvCxnSpPr>
                  <a:endCxn id="227" idx="2"/>
                </p:cNvCxnSpPr>
                <p:nvPr/>
              </p:nvCxnSpPr>
              <p:spPr bwMode="auto">
                <a:xfrm>
                  <a:off x="2957639" y="2620952"/>
                  <a:ext cx="404602" cy="610587"/>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 name="Straight Arrow Connector 224">
                  <a:extLst>
                    <a:ext uri="{FF2B5EF4-FFF2-40B4-BE49-F238E27FC236}">
                      <a16:creationId xmlns:a16="http://schemas.microsoft.com/office/drawing/2014/main" id="{0651C3F9-B39C-97E9-AE75-063BE5C3CB93}"/>
                    </a:ext>
                  </a:extLst>
                </p:cNvPr>
                <p:cNvCxnSpPr>
                  <a:endCxn id="226" idx="2"/>
                </p:cNvCxnSpPr>
                <p:nvPr/>
              </p:nvCxnSpPr>
              <p:spPr bwMode="auto">
                <a:xfrm flipV="1">
                  <a:off x="2957639" y="2620952"/>
                  <a:ext cx="404602" cy="639447"/>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62" name="Group 161">
              <a:extLst>
                <a:ext uri="{FF2B5EF4-FFF2-40B4-BE49-F238E27FC236}">
                  <a16:creationId xmlns:a16="http://schemas.microsoft.com/office/drawing/2014/main" id="{1FE5BA84-55C7-C783-55D4-2B72C687CEA2}"/>
                </a:ext>
              </a:extLst>
            </p:cNvPr>
            <p:cNvGrpSpPr/>
            <p:nvPr/>
          </p:nvGrpSpPr>
          <p:grpSpPr>
            <a:xfrm>
              <a:off x="3750684" y="2463243"/>
              <a:ext cx="809204" cy="954865"/>
              <a:chOff x="2667000" y="2343150"/>
              <a:chExt cx="914400" cy="1056716"/>
            </a:xfrm>
          </p:grpSpPr>
          <p:grpSp>
            <p:nvGrpSpPr>
              <p:cNvPr id="213" name="Group 212">
                <a:extLst>
                  <a:ext uri="{FF2B5EF4-FFF2-40B4-BE49-F238E27FC236}">
                    <a16:creationId xmlns:a16="http://schemas.microsoft.com/office/drawing/2014/main" id="{8C14F205-FEDD-1EB9-BA82-DD2EBC62391C}"/>
                  </a:ext>
                </a:extLst>
              </p:cNvPr>
              <p:cNvGrpSpPr/>
              <p:nvPr/>
            </p:nvGrpSpPr>
            <p:grpSpPr>
              <a:xfrm>
                <a:off x="3124200" y="2343150"/>
                <a:ext cx="457200" cy="1056716"/>
                <a:chOff x="1295400" y="2343150"/>
                <a:chExt cx="457200" cy="1056716"/>
              </a:xfrm>
            </p:grpSpPr>
            <p:sp>
              <p:nvSpPr>
                <p:cNvPr id="218" name="Oval 217">
                  <a:extLst>
                    <a:ext uri="{FF2B5EF4-FFF2-40B4-BE49-F238E27FC236}">
                      <a16:creationId xmlns:a16="http://schemas.microsoft.com/office/drawing/2014/main" id="{60F98ED7-3C57-CAED-7131-BBF6FA103EAF}"/>
                    </a:ext>
                  </a:extLst>
                </p:cNvPr>
                <p:cNvSpPr/>
                <p:nvPr/>
              </p:nvSpPr>
              <p:spPr bwMode="auto">
                <a:xfrm>
                  <a:off x="1295400" y="2343150"/>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219" name="Oval 218">
                  <a:extLst>
                    <a:ext uri="{FF2B5EF4-FFF2-40B4-BE49-F238E27FC236}">
                      <a16:creationId xmlns:a16="http://schemas.microsoft.com/office/drawing/2014/main" id="{80F7434D-C635-77B3-B30F-827A4EB82BC6}"/>
                    </a:ext>
                  </a:extLst>
                </p:cNvPr>
                <p:cNvSpPr/>
                <p:nvPr/>
              </p:nvSpPr>
              <p:spPr bwMode="auto">
                <a:xfrm>
                  <a:off x="1295400" y="3018866"/>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cxnSp>
            <p:nvCxnSpPr>
              <p:cNvPr id="214" name="Straight Arrow Connector 213">
                <a:extLst>
                  <a:ext uri="{FF2B5EF4-FFF2-40B4-BE49-F238E27FC236}">
                    <a16:creationId xmlns:a16="http://schemas.microsoft.com/office/drawing/2014/main" id="{B5E2D3E1-FD86-A52D-F6A6-1E641529127E}"/>
                  </a:ext>
                </a:extLst>
              </p:cNvPr>
              <p:cNvCxnSpPr>
                <a:endCxn id="218" idx="2"/>
              </p:cNvCxnSpPr>
              <p:nvPr/>
            </p:nvCxnSpPr>
            <p:spPr bwMode="auto">
              <a:xfrm>
                <a:off x="2667000" y="2533650"/>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F31D7783-D74C-3B56-8A64-61E73B86EB21}"/>
                  </a:ext>
                </a:extLst>
              </p:cNvPr>
              <p:cNvCxnSpPr/>
              <p:nvPr/>
            </p:nvCxnSpPr>
            <p:spPr bwMode="auto">
              <a:xfrm>
                <a:off x="2667000" y="3209366"/>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6" name="Straight Arrow Connector 215">
                <a:extLst>
                  <a:ext uri="{FF2B5EF4-FFF2-40B4-BE49-F238E27FC236}">
                    <a16:creationId xmlns:a16="http://schemas.microsoft.com/office/drawing/2014/main" id="{EB6A70B0-99AA-D5AD-60F0-F9EB22435A35}"/>
                  </a:ext>
                </a:extLst>
              </p:cNvPr>
              <p:cNvCxnSpPr>
                <a:endCxn id="219" idx="2"/>
              </p:cNvCxnSpPr>
              <p:nvPr/>
            </p:nvCxnSpPr>
            <p:spPr bwMode="auto">
              <a:xfrm>
                <a:off x="2667000" y="2533650"/>
                <a:ext cx="457200" cy="675716"/>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 name="Straight Arrow Connector 216">
                <a:extLst>
                  <a:ext uri="{FF2B5EF4-FFF2-40B4-BE49-F238E27FC236}">
                    <a16:creationId xmlns:a16="http://schemas.microsoft.com/office/drawing/2014/main" id="{FB2DFF93-0AED-F47F-937E-1522560A3CCC}"/>
                  </a:ext>
                </a:extLst>
              </p:cNvPr>
              <p:cNvCxnSpPr>
                <a:endCxn id="218" idx="2"/>
              </p:cNvCxnSpPr>
              <p:nvPr/>
            </p:nvCxnSpPr>
            <p:spPr bwMode="auto">
              <a:xfrm flipV="1">
                <a:off x="2667000" y="2533650"/>
                <a:ext cx="457200" cy="707654"/>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63" name="Group 162">
              <a:extLst>
                <a:ext uri="{FF2B5EF4-FFF2-40B4-BE49-F238E27FC236}">
                  <a16:creationId xmlns:a16="http://schemas.microsoft.com/office/drawing/2014/main" id="{198CF150-40B4-2BBE-85CD-1A8CDDF1392A}"/>
                </a:ext>
              </a:extLst>
            </p:cNvPr>
            <p:cNvGrpSpPr/>
            <p:nvPr/>
          </p:nvGrpSpPr>
          <p:grpSpPr>
            <a:xfrm>
              <a:off x="4559888" y="2448813"/>
              <a:ext cx="809204" cy="954865"/>
              <a:chOff x="2667000" y="2343150"/>
              <a:chExt cx="914400" cy="1056716"/>
            </a:xfrm>
          </p:grpSpPr>
          <p:grpSp>
            <p:nvGrpSpPr>
              <p:cNvPr id="206" name="Group 205">
                <a:extLst>
                  <a:ext uri="{FF2B5EF4-FFF2-40B4-BE49-F238E27FC236}">
                    <a16:creationId xmlns:a16="http://schemas.microsoft.com/office/drawing/2014/main" id="{9EBBA48F-458A-6F08-CDC1-9311ADB1DF9C}"/>
                  </a:ext>
                </a:extLst>
              </p:cNvPr>
              <p:cNvGrpSpPr/>
              <p:nvPr/>
            </p:nvGrpSpPr>
            <p:grpSpPr>
              <a:xfrm>
                <a:off x="3124200" y="2343150"/>
                <a:ext cx="457200" cy="1056716"/>
                <a:chOff x="1295400" y="2343150"/>
                <a:chExt cx="457200" cy="1056716"/>
              </a:xfrm>
            </p:grpSpPr>
            <p:sp>
              <p:nvSpPr>
                <p:cNvPr id="211" name="Oval 210">
                  <a:extLst>
                    <a:ext uri="{FF2B5EF4-FFF2-40B4-BE49-F238E27FC236}">
                      <a16:creationId xmlns:a16="http://schemas.microsoft.com/office/drawing/2014/main" id="{23854DE7-2D12-2CA2-6AE3-B1C2A933E72F}"/>
                    </a:ext>
                  </a:extLst>
                </p:cNvPr>
                <p:cNvSpPr/>
                <p:nvPr/>
              </p:nvSpPr>
              <p:spPr bwMode="auto">
                <a:xfrm>
                  <a:off x="1295400" y="2343150"/>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212" name="Oval 211">
                  <a:extLst>
                    <a:ext uri="{FF2B5EF4-FFF2-40B4-BE49-F238E27FC236}">
                      <a16:creationId xmlns:a16="http://schemas.microsoft.com/office/drawing/2014/main" id="{2D15EBC8-7AC9-A9CA-48A7-0773852F34CF}"/>
                    </a:ext>
                  </a:extLst>
                </p:cNvPr>
                <p:cNvSpPr/>
                <p:nvPr/>
              </p:nvSpPr>
              <p:spPr bwMode="auto">
                <a:xfrm>
                  <a:off x="1295400" y="3018866"/>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cxnSp>
            <p:nvCxnSpPr>
              <p:cNvPr id="207" name="Straight Arrow Connector 206">
                <a:extLst>
                  <a:ext uri="{FF2B5EF4-FFF2-40B4-BE49-F238E27FC236}">
                    <a16:creationId xmlns:a16="http://schemas.microsoft.com/office/drawing/2014/main" id="{09E965FD-D48A-DC21-27FD-6D0C8454688E}"/>
                  </a:ext>
                </a:extLst>
              </p:cNvPr>
              <p:cNvCxnSpPr>
                <a:endCxn id="211" idx="2"/>
              </p:cNvCxnSpPr>
              <p:nvPr/>
            </p:nvCxnSpPr>
            <p:spPr bwMode="auto">
              <a:xfrm>
                <a:off x="2667000" y="2533650"/>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 name="Straight Arrow Connector 207">
                <a:extLst>
                  <a:ext uri="{FF2B5EF4-FFF2-40B4-BE49-F238E27FC236}">
                    <a16:creationId xmlns:a16="http://schemas.microsoft.com/office/drawing/2014/main" id="{9F0A7794-543D-5550-CBE6-A7BC4D95255C}"/>
                  </a:ext>
                </a:extLst>
              </p:cNvPr>
              <p:cNvCxnSpPr/>
              <p:nvPr/>
            </p:nvCxnSpPr>
            <p:spPr bwMode="auto">
              <a:xfrm>
                <a:off x="2667000" y="3209366"/>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C75B3653-4747-4C88-DD39-C3BDFE507406}"/>
                  </a:ext>
                </a:extLst>
              </p:cNvPr>
              <p:cNvCxnSpPr>
                <a:endCxn id="212" idx="2"/>
              </p:cNvCxnSpPr>
              <p:nvPr/>
            </p:nvCxnSpPr>
            <p:spPr bwMode="auto">
              <a:xfrm>
                <a:off x="2667000" y="2533650"/>
                <a:ext cx="457200" cy="675716"/>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 name="Straight Arrow Connector 209">
                <a:extLst>
                  <a:ext uri="{FF2B5EF4-FFF2-40B4-BE49-F238E27FC236}">
                    <a16:creationId xmlns:a16="http://schemas.microsoft.com/office/drawing/2014/main" id="{A7F598D5-7B44-41B8-993D-F72BF6EF76DF}"/>
                  </a:ext>
                </a:extLst>
              </p:cNvPr>
              <p:cNvCxnSpPr>
                <a:endCxn id="211" idx="2"/>
              </p:cNvCxnSpPr>
              <p:nvPr/>
            </p:nvCxnSpPr>
            <p:spPr bwMode="auto">
              <a:xfrm flipV="1">
                <a:off x="2667000" y="2533650"/>
                <a:ext cx="457200" cy="707654"/>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64" name="Group 163">
              <a:extLst>
                <a:ext uri="{FF2B5EF4-FFF2-40B4-BE49-F238E27FC236}">
                  <a16:creationId xmlns:a16="http://schemas.microsoft.com/office/drawing/2014/main" id="{71A6474A-FE20-8AE1-1D69-FFE2F19D7914}"/>
                </a:ext>
              </a:extLst>
            </p:cNvPr>
            <p:cNvGrpSpPr/>
            <p:nvPr/>
          </p:nvGrpSpPr>
          <p:grpSpPr>
            <a:xfrm>
              <a:off x="5369091" y="2463243"/>
              <a:ext cx="809204" cy="954865"/>
              <a:chOff x="2667000" y="2343150"/>
              <a:chExt cx="914400" cy="1056716"/>
            </a:xfrm>
          </p:grpSpPr>
          <p:grpSp>
            <p:nvGrpSpPr>
              <p:cNvPr id="199" name="Group 198">
                <a:extLst>
                  <a:ext uri="{FF2B5EF4-FFF2-40B4-BE49-F238E27FC236}">
                    <a16:creationId xmlns:a16="http://schemas.microsoft.com/office/drawing/2014/main" id="{A3A63211-CCDE-62CE-533F-00F82136C51F}"/>
                  </a:ext>
                </a:extLst>
              </p:cNvPr>
              <p:cNvGrpSpPr/>
              <p:nvPr/>
            </p:nvGrpSpPr>
            <p:grpSpPr>
              <a:xfrm>
                <a:off x="3124200" y="2343150"/>
                <a:ext cx="457200" cy="1056716"/>
                <a:chOff x="1295400" y="2343150"/>
                <a:chExt cx="457200" cy="1056716"/>
              </a:xfrm>
            </p:grpSpPr>
            <p:sp>
              <p:nvSpPr>
                <p:cNvPr id="204" name="Oval 203">
                  <a:extLst>
                    <a:ext uri="{FF2B5EF4-FFF2-40B4-BE49-F238E27FC236}">
                      <a16:creationId xmlns:a16="http://schemas.microsoft.com/office/drawing/2014/main" id="{150D1AA1-B2AD-4367-E6E1-BA911F53A0BC}"/>
                    </a:ext>
                  </a:extLst>
                </p:cNvPr>
                <p:cNvSpPr/>
                <p:nvPr/>
              </p:nvSpPr>
              <p:spPr bwMode="auto">
                <a:xfrm>
                  <a:off x="1295400" y="2343150"/>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205" name="Oval 204">
                  <a:extLst>
                    <a:ext uri="{FF2B5EF4-FFF2-40B4-BE49-F238E27FC236}">
                      <a16:creationId xmlns:a16="http://schemas.microsoft.com/office/drawing/2014/main" id="{23E2C539-CFB8-396D-5436-1790508D58ED}"/>
                    </a:ext>
                  </a:extLst>
                </p:cNvPr>
                <p:cNvSpPr/>
                <p:nvPr/>
              </p:nvSpPr>
              <p:spPr bwMode="auto">
                <a:xfrm>
                  <a:off x="1295400" y="3018866"/>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cxnSp>
            <p:nvCxnSpPr>
              <p:cNvPr id="200" name="Straight Arrow Connector 199">
                <a:extLst>
                  <a:ext uri="{FF2B5EF4-FFF2-40B4-BE49-F238E27FC236}">
                    <a16:creationId xmlns:a16="http://schemas.microsoft.com/office/drawing/2014/main" id="{EEC272DF-5563-0A15-2539-5E41C99DDBFC}"/>
                  </a:ext>
                </a:extLst>
              </p:cNvPr>
              <p:cNvCxnSpPr>
                <a:endCxn id="204" idx="2"/>
              </p:cNvCxnSpPr>
              <p:nvPr/>
            </p:nvCxnSpPr>
            <p:spPr bwMode="auto">
              <a:xfrm>
                <a:off x="2667000" y="2533650"/>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1" name="Straight Arrow Connector 200">
                <a:extLst>
                  <a:ext uri="{FF2B5EF4-FFF2-40B4-BE49-F238E27FC236}">
                    <a16:creationId xmlns:a16="http://schemas.microsoft.com/office/drawing/2014/main" id="{26574D30-163C-6C96-7CEE-51380A408106}"/>
                  </a:ext>
                </a:extLst>
              </p:cNvPr>
              <p:cNvCxnSpPr/>
              <p:nvPr/>
            </p:nvCxnSpPr>
            <p:spPr bwMode="auto">
              <a:xfrm>
                <a:off x="2667000" y="3209366"/>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2" name="Straight Arrow Connector 201">
                <a:extLst>
                  <a:ext uri="{FF2B5EF4-FFF2-40B4-BE49-F238E27FC236}">
                    <a16:creationId xmlns:a16="http://schemas.microsoft.com/office/drawing/2014/main" id="{FA4451FB-7F07-97A2-A564-E358ED704A66}"/>
                  </a:ext>
                </a:extLst>
              </p:cNvPr>
              <p:cNvCxnSpPr>
                <a:endCxn id="205" idx="2"/>
              </p:cNvCxnSpPr>
              <p:nvPr/>
            </p:nvCxnSpPr>
            <p:spPr bwMode="auto">
              <a:xfrm>
                <a:off x="2667000" y="2533650"/>
                <a:ext cx="457200" cy="675716"/>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007F7411-CE55-9EB4-3A6F-37F6FA14255C}"/>
                  </a:ext>
                </a:extLst>
              </p:cNvPr>
              <p:cNvCxnSpPr>
                <a:endCxn id="204" idx="2"/>
              </p:cNvCxnSpPr>
              <p:nvPr/>
            </p:nvCxnSpPr>
            <p:spPr bwMode="auto">
              <a:xfrm flipV="1">
                <a:off x="2667000" y="2533650"/>
                <a:ext cx="457200" cy="707654"/>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65" name="Group 164">
              <a:extLst>
                <a:ext uri="{FF2B5EF4-FFF2-40B4-BE49-F238E27FC236}">
                  <a16:creationId xmlns:a16="http://schemas.microsoft.com/office/drawing/2014/main" id="{525D9B0C-F5E5-0ECB-70C8-4DA2F4C6535D}"/>
                </a:ext>
              </a:extLst>
            </p:cNvPr>
            <p:cNvGrpSpPr/>
            <p:nvPr/>
          </p:nvGrpSpPr>
          <p:grpSpPr>
            <a:xfrm>
              <a:off x="6990672" y="2652597"/>
              <a:ext cx="781728" cy="639447"/>
              <a:chOff x="7220741" y="2568671"/>
              <a:chExt cx="883353" cy="707654"/>
            </a:xfrm>
          </p:grpSpPr>
          <p:sp>
            <p:nvSpPr>
              <p:cNvPr id="196" name="Oval 195">
                <a:extLst>
                  <a:ext uri="{FF2B5EF4-FFF2-40B4-BE49-F238E27FC236}">
                    <a16:creationId xmlns:a16="http://schemas.microsoft.com/office/drawing/2014/main" id="{D4F7904D-CEF0-AFAD-C7AD-4B86619F92D4}"/>
                  </a:ext>
                </a:extLst>
              </p:cNvPr>
              <p:cNvSpPr/>
              <p:nvPr/>
            </p:nvSpPr>
            <p:spPr bwMode="auto">
              <a:xfrm>
                <a:off x="7646894" y="2699781"/>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cxnSp>
            <p:nvCxnSpPr>
              <p:cNvPr id="197" name="Straight Arrow Connector 196">
                <a:extLst>
                  <a:ext uri="{FF2B5EF4-FFF2-40B4-BE49-F238E27FC236}">
                    <a16:creationId xmlns:a16="http://schemas.microsoft.com/office/drawing/2014/main" id="{8F8C37D7-F3A0-1B94-0789-EDD7C327521A}"/>
                  </a:ext>
                </a:extLst>
              </p:cNvPr>
              <p:cNvCxnSpPr>
                <a:endCxn id="196" idx="2"/>
              </p:cNvCxnSpPr>
              <p:nvPr/>
            </p:nvCxnSpPr>
            <p:spPr bwMode="auto">
              <a:xfrm>
                <a:off x="7220741" y="2568671"/>
                <a:ext cx="426153" cy="32161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8" name="Straight Arrow Connector 197">
                <a:extLst>
                  <a:ext uri="{FF2B5EF4-FFF2-40B4-BE49-F238E27FC236}">
                    <a16:creationId xmlns:a16="http://schemas.microsoft.com/office/drawing/2014/main" id="{85645336-81E9-010F-678C-148EB1275866}"/>
                  </a:ext>
                </a:extLst>
              </p:cNvPr>
              <p:cNvCxnSpPr>
                <a:endCxn id="196" idx="2"/>
              </p:cNvCxnSpPr>
              <p:nvPr/>
            </p:nvCxnSpPr>
            <p:spPr bwMode="auto">
              <a:xfrm flipV="1">
                <a:off x="7220741" y="2890281"/>
                <a:ext cx="426153" cy="386044"/>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66" name="Group 165">
              <a:extLst>
                <a:ext uri="{FF2B5EF4-FFF2-40B4-BE49-F238E27FC236}">
                  <a16:creationId xmlns:a16="http://schemas.microsoft.com/office/drawing/2014/main" id="{9B323C7C-A07D-1104-E2AC-B57A05360EE2}"/>
                </a:ext>
              </a:extLst>
            </p:cNvPr>
            <p:cNvGrpSpPr/>
            <p:nvPr/>
          </p:nvGrpSpPr>
          <p:grpSpPr>
            <a:xfrm>
              <a:off x="1346862" y="2448813"/>
              <a:ext cx="809204" cy="954865"/>
              <a:chOff x="2667000" y="2343150"/>
              <a:chExt cx="914400" cy="1056716"/>
            </a:xfrm>
          </p:grpSpPr>
          <p:grpSp>
            <p:nvGrpSpPr>
              <p:cNvPr id="189" name="Group 188">
                <a:extLst>
                  <a:ext uri="{FF2B5EF4-FFF2-40B4-BE49-F238E27FC236}">
                    <a16:creationId xmlns:a16="http://schemas.microsoft.com/office/drawing/2014/main" id="{8FAF4121-CB69-1F54-7754-1A9DFAC7F23C}"/>
                  </a:ext>
                </a:extLst>
              </p:cNvPr>
              <p:cNvGrpSpPr/>
              <p:nvPr/>
            </p:nvGrpSpPr>
            <p:grpSpPr>
              <a:xfrm>
                <a:off x="3124200" y="2343150"/>
                <a:ext cx="457200" cy="1056716"/>
                <a:chOff x="1295400" y="2343150"/>
                <a:chExt cx="457200" cy="1056716"/>
              </a:xfrm>
            </p:grpSpPr>
            <p:sp>
              <p:nvSpPr>
                <p:cNvPr id="194" name="Oval 193">
                  <a:extLst>
                    <a:ext uri="{FF2B5EF4-FFF2-40B4-BE49-F238E27FC236}">
                      <a16:creationId xmlns:a16="http://schemas.microsoft.com/office/drawing/2014/main" id="{77D89708-6738-5AF6-641C-2425ACCBEBAA}"/>
                    </a:ext>
                  </a:extLst>
                </p:cNvPr>
                <p:cNvSpPr/>
                <p:nvPr/>
              </p:nvSpPr>
              <p:spPr bwMode="auto">
                <a:xfrm>
                  <a:off x="1295400" y="2343150"/>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195" name="Oval 194">
                  <a:extLst>
                    <a:ext uri="{FF2B5EF4-FFF2-40B4-BE49-F238E27FC236}">
                      <a16:creationId xmlns:a16="http://schemas.microsoft.com/office/drawing/2014/main" id="{B3478EFC-9C73-D1DB-3451-F8C8B9192B88}"/>
                    </a:ext>
                  </a:extLst>
                </p:cNvPr>
                <p:cNvSpPr/>
                <p:nvPr/>
              </p:nvSpPr>
              <p:spPr bwMode="auto">
                <a:xfrm>
                  <a:off x="1295400" y="3018866"/>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cxnSp>
            <p:nvCxnSpPr>
              <p:cNvPr id="190" name="Straight Arrow Connector 189">
                <a:extLst>
                  <a:ext uri="{FF2B5EF4-FFF2-40B4-BE49-F238E27FC236}">
                    <a16:creationId xmlns:a16="http://schemas.microsoft.com/office/drawing/2014/main" id="{B4A0B3D7-E349-AEAB-7640-273FDE329C76}"/>
                  </a:ext>
                </a:extLst>
              </p:cNvPr>
              <p:cNvCxnSpPr>
                <a:endCxn id="194" idx="2"/>
              </p:cNvCxnSpPr>
              <p:nvPr/>
            </p:nvCxnSpPr>
            <p:spPr bwMode="auto">
              <a:xfrm>
                <a:off x="2667000" y="2533650"/>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1" name="Straight Arrow Connector 190">
                <a:extLst>
                  <a:ext uri="{FF2B5EF4-FFF2-40B4-BE49-F238E27FC236}">
                    <a16:creationId xmlns:a16="http://schemas.microsoft.com/office/drawing/2014/main" id="{72E6E9B9-4FEE-F594-D71F-2ECF0D13C13B}"/>
                  </a:ext>
                </a:extLst>
              </p:cNvPr>
              <p:cNvCxnSpPr/>
              <p:nvPr/>
            </p:nvCxnSpPr>
            <p:spPr bwMode="auto">
              <a:xfrm>
                <a:off x="2667000" y="3209366"/>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2" name="Straight Arrow Connector 191">
                <a:extLst>
                  <a:ext uri="{FF2B5EF4-FFF2-40B4-BE49-F238E27FC236}">
                    <a16:creationId xmlns:a16="http://schemas.microsoft.com/office/drawing/2014/main" id="{D724DA1E-0C9D-BB66-EFE5-ED981471EFF7}"/>
                  </a:ext>
                </a:extLst>
              </p:cNvPr>
              <p:cNvCxnSpPr>
                <a:endCxn id="195" idx="2"/>
              </p:cNvCxnSpPr>
              <p:nvPr/>
            </p:nvCxnSpPr>
            <p:spPr bwMode="auto">
              <a:xfrm>
                <a:off x="2667000" y="2533650"/>
                <a:ext cx="457200" cy="675716"/>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3" name="Straight Arrow Connector 192">
                <a:extLst>
                  <a:ext uri="{FF2B5EF4-FFF2-40B4-BE49-F238E27FC236}">
                    <a16:creationId xmlns:a16="http://schemas.microsoft.com/office/drawing/2014/main" id="{9FC63C8B-8162-B142-85A9-DCFB2A227520}"/>
                  </a:ext>
                </a:extLst>
              </p:cNvPr>
              <p:cNvCxnSpPr>
                <a:endCxn id="194" idx="2"/>
              </p:cNvCxnSpPr>
              <p:nvPr/>
            </p:nvCxnSpPr>
            <p:spPr bwMode="auto">
              <a:xfrm flipV="1">
                <a:off x="2667000" y="2533650"/>
                <a:ext cx="457200" cy="707654"/>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67" name="Group 166">
              <a:extLst>
                <a:ext uri="{FF2B5EF4-FFF2-40B4-BE49-F238E27FC236}">
                  <a16:creationId xmlns:a16="http://schemas.microsoft.com/office/drawing/2014/main" id="{0C20E455-D31F-C6A3-0C07-69659FFA77A1}"/>
                </a:ext>
              </a:extLst>
            </p:cNvPr>
            <p:cNvGrpSpPr/>
            <p:nvPr/>
          </p:nvGrpSpPr>
          <p:grpSpPr>
            <a:xfrm>
              <a:off x="30718" y="2331946"/>
              <a:ext cx="474385" cy="1077423"/>
              <a:chOff x="284229" y="2213288"/>
              <a:chExt cx="536055" cy="1192347"/>
            </a:xfrm>
          </p:grpSpPr>
          <p:sp>
            <p:nvSpPr>
              <p:cNvPr id="187" name="TextBox 186">
                <a:extLst>
                  <a:ext uri="{FF2B5EF4-FFF2-40B4-BE49-F238E27FC236}">
                    <a16:creationId xmlns:a16="http://schemas.microsoft.com/office/drawing/2014/main" id="{303FF4C3-B3EF-0F17-BC04-B0767846489D}"/>
                  </a:ext>
                </a:extLst>
              </p:cNvPr>
              <p:cNvSpPr txBox="1"/>
              <p:nvPr/>
            </p:nvSpPr>
            <p:spPr>
              <a:xfrm>
                <a:off x="284230" y="2213288"/>
                <a:ext cx="536054" cy="542155"/>
              </a:xfrm>
              <a:prstGeom prst="rect">
                <a:avLst/>
              </a:prstGeom>
              <a:noFill/>
            </p:spPr>
            <p:txBody>
              <a:bodyPr wrap="none" rtlCol="0">
                <a:spAutoFit/>
              </a:bodyPr>
              <a:lstStyle/>
              <a:p>
                <a:r>
                  <a:rPr lang="en-US" sz="2000" dirty="0"/>
                  <a:t>x</a:t>
                </a:r>
                <a:r>
                  <a:rPr lang="en-US" sz="2000" baseline="-25000" dirty="0"/>
                  <a:t>1</a:t>
                </a:r>
              </a:p>
            </p:txBody>
          </p:sp>
          <p:sp>
            <p:nvSpPr>
              <p:cNvPr id="188" name="TextBox 187">
                <a:extLst>
                  <a:ext uri="{FF2B5EF4-FFF2-40B4-BE49-F238E27FC236}">
                    <a16:creationId xmlns:a16="http://schemas.microsoft.com/office/drawing/2014/main" id="{53151825-35E7-CD1D-8B58-11DE998A2981}"/>
                  </a:ext>
                </a:extLst>
              </p:cNvPr>
              <p:cNvSpPr txBox="1"/>
              <p:nvPr/>
            </p:nvSpPr>
            <p:spPr>
              <a:xfrm>
                <a:off x="284229" y="2863480"/>
                <a:ext cx="536055" cy="542155"/>
              </a:xfrm>
              <a:prstGeom prst="rect">
                <a:avLst/>
              </a:prstGeom>
              <a:noFill/>
            </p:spPr>
            <p:txBody>
              <a:bodyPr wrap="none" rtlCol="0">
                <a:spAutoFit/>
              </a:bodyPr>
              <a:lstStyle/>
              <a:p>
                <a:r>
                  <a:rPr lang="en-US" sz="2000" dirty="0"/>
                  <a:t>x</a:t>
                </a:r>
                <a:r>
                  <a:rPr lang="en-US" sz="2000" baseline="-25000" dirty="0"/>
                  <a:t>2</a:t>
                </a:r>
              </a:p>
            </p:txBody>
          </p:sp>
        </p:grpSp>
        <p:grpSp>
          <p:nvGrpSpPr>
            <p:cNvPr id="168" name="Group 167">
              <a:extLst>
                <a:ext uri="{FF2B5EF4-FFF2-40B4-BE49-F238E27FC236}">
                  <a16:creationId xmlns:a16="http://schemas.microsoft.com/office/drawing/2014/main" id="{CBE7D849-21F6-FA8A-2AC1-0740C77C98CA}"/>
                </a:ext>
              </a:extLst>
            </p:cNvPr>
            <p:cNvGrpSpPr/>
            <p:nvPr/>
          </p:nvGrpSpPr>
          <p:grpSpPr>
            <a:xfrm>
              <a:off x="6166406" y="2484548"/>
              <a:ext cx="809204" cy="954865"/>
              <a:chOff x="2667000" y="2343150"/>
              <a:chExt cx="914400" cy="1056716"/>
            </a:xfrm>
          </p:grpSpPr>
          <p:grpSp>
            <p:nvGrpSpPr>
              <p:cNvPr id="180" name="Group 179">
                <a:extLst>
                  <a:ext uri="{FF2B5EF4-FFF2-40B4-BE49-F238E27FC236}">
                    <a16:creationId xmlns:a16="http://schemas.microsoft.com/office/drawing/2014/main" id="{2AA9DDB1-C5BC-AF3E-D74F-8315A6F9DB5A}"/>
                  </a:ext>
                </a:extLst>
              </p:cNvPr>
              <p:cNvGrpSpPr/>
              <p:nvPr/>
            </p:nvGrpSpPr>
            <p:grpSpPr>
              <a:xfrm>
                <a:off x="3124200" y="2343150"/>
                <a:ext cx="457200" cy="1056716"/>
                <a:chOff x="1295400" y="2343150"/>
                <a:chExt cx="457200" cy="1056716"/>
              </a:xfrm>
            </p:grpSpPr>
            <p:sp>
              <p:nvSpPr>
                <p:cNvPr id="185" name="Oval 184">
                  <a:extLst>
                    <a:ext uri="{FF2B5EF4-FFF2-40B4-BE49-F238E27FC236}">
                      <a16:creationId xmlns:a16="http://schemas.microsoft.com/office/drawing/2014/main" id="{B0B34AFC-8761-0C2B-70A3-4541AD93C15C}"/>
                    </a:ext>
                  </a:extLst>
                </p:cNvPr>
                <p:cNvSpPr/>
                <p:nvPr/>
              </p:nvSpPr>
              <p:spPr bwMode="auto">
                <a:xfrm>
                  <a:off x="1295400" y="2343150"/>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186" name="Oval 185">
                  <a:extLst>
                    <a:ext uri="{FF2B5EF4-FFF2-40B4-BE49-F238E27FC236}">
                      <a16:creationId xmlns:a16="http://schemas.microsoft.com/office/drawing/2014/main" id="{3C853F50-77C1-29B9-03E9-7DDA1C37D6B3}"/>
                    </a:ext>
                  </a:extLst>
                </p:cNvPr>
                <p:cNvSpPr/>
                <p:nvPr/>
              </p:nvSpPr>
              <p:spPr bwMode="auto">
                <a:xfrm>
                  <a:off x="1295400" y="3018866"/>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cxnSp>
            <p:nvCxnSpPr>
              <p:cNvPr id="181" name="Straight Arrow Connector 180">
                <a:extLst>
                  <a:ext uri="{FF2B5EF4-FFF2-40B4-BE49-F238E27FC236}">
                    <a16:creationId xmlns:a16="http://schemas.microsoft.com/office/drawing/2014/main" id="{EDB93EFB-0721-8A9C-A7ED-2B8963D5097D}"/>
                  </a:ext>
                </a:extLst>
              </p:cNvPr>
              <p:cNvCxnSpPr>
                <a:endCxn id="185" idx="2"/>
              </p:cNvCxnSpPr>
              <p:nvPr/>
            </p:nvCxnSpPr>
            <p:spPr bwMode="auto">
              <a:xfrm>
                <a:off x="2667000" y="2533650"/>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2" name="Straight Arrow Connector 181">
                <a:extLst>
                  <a:ext uri="{FF2B5EF4-FFF2-40B4-BE49-F238E27FC236}">
                    <a16:creationId xmlns:a16="http://schemas.microsoft.com/office/drawing/2014/main" id="{F92B4CA7-EA07-2AD0-0D99-F4C140D9DFC2}"/>
                  </a:ext>
                </a:extLst>
              </p:cNvPr>
              <p:cNvCxnSpPr/>
              <p:nvPr/>
            </p:nvCxnSpPr>
            <p:spPr bwMode="auto">
              <a:xfrm>
                <a:off x="2667000" y="3209366"/>
                <a:ext cx="457200"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3" name="Straight Arrow Connector 182">
                <a:extLst>
                  <a:ext uri="{FF2B5EF4-FFF2-40B4-BE49-F238E27FC236}">
                    <a16:creationId xmlns:a16="http://schemas.microsoft.com/office/drawing/2014/main" id="{8100BECE-15D4-2811-7636-6EAFFBF02ECB}"/>
                  </a:ext>
                </a:extLst>
              </p:cNvPr>
              <p:cNvCxnSpPr>
                <a:endCxn id="186" idx="2"/>
              </p:cNvCxnSpPr>
              <p:nvPr/>
            </p:nvCxnSpPr>
            <p:spPr bwMode="auto">
              <a:xfrm>
                <a:off x="2667000" y="2533650"/>
                <a:ext cx="457200" cy="675716"/>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4" name="Straight Arrow Connector 183">
                <a:extLst>
                  <a:ext uri="{FF2B5EF4-FFF2-40B4-BE49-F238E27FC236}">
                    <a16:creationId xmlns:a16="http://schemas.microsoft.com/office/drawing/2014/main" id="{7EF6B637-A7F1-9A60-4A9E-8495B47B30D8}"/>
                  </a:ext>
                </a:extLst>
              </p:cNvPr>
              <p:cNvCxnSpPr>
                <a:endCxn id="185" idx="2"/>
              </p:cNvCxnSpPr>
              <p:nvPr/>
            </p:nvCxnSpPr>
            <p:spPr bwMode="auto">
              <a:xfrm flipV="1">
                <a:off x="2667000" y="2533650"/>
                <a:ext cx="457200" cy="707654"/>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169" name="Straight Arrow Connector 168">
              <a:extLst>
                <a:ext uri="{FF2B5EF4-FFF2-40B4-BE49-F238E27FC236}">
                  <a16:creationId xmlns:a16="http://schemas.microsoft.com/office/drawing/2014/main" id="{F09D597E-9EEC-14DE-EBAD-0B0DC05622FC}"/>
                </a:ext>
              </a:extLst>
            </p:cNvPr>
            <p:cNvCxnSpPr/>
            <p:nvPr/>
          </p:nvCxnSpPr>
          <p:spPr bwMode="auto">
            <a:xfrm>
              <a:off x="7772400" y="2941861"/>
              <a:ext cx="404602"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0" name="TextBox 169">
              <a:extLst>
                <a:ext uri="{FF2B5EF4-FFF2-40B4-BE49-F238E27FC236}">
                  <a16:creationId xmlns:a16="http://schemas.microsoft.com/office/drawing/2014/main" id="{A0C0D96B-8358-D36F-57DD-3ED0E583701D}"/>
                </a:ext>
              </a:extLst>
            </p:cNvPr>
            <p:cNvSpPr txBox="1"/>
            <p:nvPr/>
          </p:nvSpPr>
          <p:spPr>
            <a:xfrm>
              <a:off x="8149526" y="2643048"/>
              <a:ext cx="332142" cy="521372"/>
            </a:xfrm>
            <a:prstGeom prst="rect">
              <a:avLst/>
            </a:prstGeom>
            <a:noFill/>
          </p:spPr>
          <p:txBody>
            <a:bodyPr wrap="none" rtlCol="0">
              <a:spAutoFit/>
            </a:bodyPr>
            <a:lstStyle/>
            <a:p>
              <a:r>
                <a:rPr lang="en-US" sz="2200" dirty="0"/>
                <a:t>a</a:t>
              </a:r>
              <a:endParaRPr lang="en-US" sz="2200" baseline="-25000" dirty="0"/>
            </a:p>
          </p:txBody>
        </p:sp>
        <p:grpSp>
          <p:nvGrpSpPr>
            <p:cNvPr id="171" name="Group 170">
              <a:extLst>
                <a:ext uri="{FF2B5EF4-FFF2-40B4-BE49-F238E27FC236}">
                  <a16:creationId xmlns:a16="http://schemas.microsoft.com/office/drawing/2014/main" id="{806B9BE5-E8B2-542F-ECFD-50BB2644A975}"/>
                </a:ext>
              </a:extLst>
            </p:cNvPr>
            <p:cNvGrpSpPr/>
            <p:nvPr/>
          </p:nvGrpSpPr>
          <p:grpSpPr>
            <a:xfrm>
              <a:off x="538247" y="2446244"/>
              <a:ext cx="809204" cy="954865"/>
              <a:chOff x="2957639" y="2448813"/>
              <a:chExt cx="809204" cy="954865"/>
            </a:xfrm>
          </p:grpSpPr>
          <p:grpSp>
            <p:nvGrpSpPr>
              <p:cNvPr id="172" name="Group 171">
                <a:extLst>
                  <a:ext uri="{FF2B5EF4-FFF2-40B4-BE49-F238E27FC236}">
                    <a16:creationId xmlns:a16="http://schemas.microsoft.com/office/drawing/2014/main" id="{A0ADC4FD-47E1-43C1-9A45-7722FC79611B}"/>
                  </a:ext>
                </a:extLst>
              </p:cNvPr>
              <p:cNvGrpSpPr/>
              <p:nvPr/>
            </p:nvGrpSpPr>
            <p:grpSpPr>
              <a:xfrm>
                <a:off x="3362241" y="2448813"/>
                <a:ext cx="404602" cy="954865"/>
                <a:chOff x="1295400" y="2343150"/>
                <a:chExt cx="457200" cy="1056716"/>
              </a:xfrm>
            </p:grpSpPr>
            <p:sp>
              <p:nvSpPr>
                <p:cNvPr id="178" name="Oval 177">
                  <a:extLst>
                    <a:ext uri="{FF2B5EF4-FFF2-40B4-BE49-F238E27FC236}">
                      <a16:creationId xmlns:a16="http://schemas.microsoft.com/office/drawing/2014/main" id="{00559CDD-CCCE-93D7-B817-8CAD184D687D}"/>
                    </a:ext>
                  </a:extLst>
                </p:cNvPr>
                <p:cNvSpPr/>
                <p:nvPr/>
              </p:nvSpPr>
              <p:spPr bwMode="auto">
                <a:xfrm>
                  <a:off x="1295400" y="2343150"/>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sp>
              <p:nvSpPr>
                <p:cNvPr id="179" name="Oval 178">
                  <a:extLst>
                    <a:ext uri="{FF2B5EF4-FFF2-40B4-BE49-F238E27FC236}">
                      <a16:creationId xmlns:a16="http://schemas.microsoft.com/office/drawing/2014/main" id="{E257166E-304D-2D3A-59B9-96C37BD4C31C}"/>
                    </a:ext>
                  </a:extLst>
                </p:cNvPr>
                <p:cNvSpPr/>
                <p:nvPr/>
              </p:nvSpPr>
              <p:spPr bwMode="auto">
                <a:xfrm>
                  <a:off x="1295400" y="3018866"/>
                  <a:ext cx="457200" cy="381000"/>
                </a:xfrm>
                <a:prstGeom prst="ellipse">
                  <a:avLst/>
                </a:prstGeom>
                <a:noFill/>
                <a:ln w="12700" cap="flat" cmpd="sng" algn="ctr">
                  <a:solidFill>
                    <a:schemeClr val="tx1"/>
                  </a:solidFill>
                  <a:prstDash val="solid"/>
                  <a:miter lim="800000"/>
                  <a:headEnd type="none" w="med" len="med"/>
                  <a:tailEnd type="none" w="med" len="lg"/>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grpSp>
            <p:nvGrpSpPr>
              <p:cNvPr id="173" name="Group 172">
                <a:extLst>
                  <a:ext uri="{FF2B5EF4-FFF2-40B4-BE49-F238E27FC236}">
                    <a16:creationId xmlns:a16="http://schemas.microsoft.com/office/drawing/2014/main" id="{D0D1EA33-D87B-E6A0-8E5B-C065AAC85382}"/>
                  </a:ext>
                </a:extLst>
              </p:cNvPr>
              <p:cNvGrpSpPr/>
              <p:nvPr/>
            </p:nvGrpSpPr>
            <p:grpSpPr>
              <a:xfrm>
                <a:off x="2957639" y="2618103"/>
                <a:ext cx="404602" cy="639447"/>
                <a:chOff x="2957639" y="2620952"/>
                <a:chExt cx="404602" cy="639447"/>
              </a:xfrm>
            </p:grpSpPr>
            <p:cxnSp>
              <p:nvCxnSpPr>
                <p:cNvPr id="174" name="Straight Arrow Connector 173">
                  <a:extLst>
                    <a:ext uri="{FF2B5EF4-FFF2-40B4-BE49-F238E27FC236}">
                      <a16:creationId xmlns:a16="http://schemas.microsoft.com/office/drawing/2014/main" id="{A3286041-DC08-5520-6A9A-8E8C55399CE9}"/>
                    </a:ext>
                  </a:extLst>
                </p:cNvPr>
                <p:cNvCxnSpPr>
                  <a:endCxn id="178" idx="2"/>
                </p:cNvCxnSpPr>
                <p:nvPr/>
              </p:nvCxnSpPr>
              <p:spPr bwMode="auto">
                <a:xfrm>
                  <a:off x="2957639" y="2620952"/>
                  <a:ext cx="404602"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5" name="Straight Arrow Connector 174">
                  <a:extLst>
                    <a:ext uri="{FF2B5EF4-FFF2-40B4-BE49-F238E27FC236}">
                      <a16:creationId xmlns:a16="http://schemas.microsoft.com/office/drawing/2014/main" id="{C5DE00F0-8F5C-295F-8CC2-C033D8584632}"/>
                    </a:ext>
                  </a:extLst>
                </p:cNvPr>
                <p:cNvCxnSpPr/>
                <p:nvPr/>
              </p:nvCxnSpPr>
              <p:spPr bwMode="auto">
                <a:xfrm>
                  <a:off x="2957639" y="3231539"/>
                  <a:ext cx="404602" cy="0"/>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6" name="Straight Arrow Connector 175">
                  <a:extLst>
                    <a:ext uri="{FF2B5EF4-FFF2-40B4-BE49-F238E27FC236}">
                      <a16:creationId xmlns:a16="http://schemas.microsoft.com/office/drawing/2014/main" id="{B76EB75A-657F-733D-7C9A-7D4BDDEDC38B}"/>
                    </a:ext>
                  </a:extLst>
                </p:cNvPr>
                <p:cNvCxnSpPr>
                  <a:endCxn id="179" idx="2"/>
                </p:cNvCxnSpPr>
                <p:nvPr/>
              </p:nvCxnSpPr>
              <p:spPr bwMode="auto">
                <a:xfrm>
                  <a:off x="2957639" y="2620952"/>
                  <a:ext cx="404602" cy="610587"/>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7" name="Straight Arrow Connector 176">
                  <a:extLst>
                    <a:ext uri="{FF2B5EF4-FFF2-40B4-BE49-F238E27FC236}">
                      <a16:creationId xmlns:a16="http://schemas.microsoft.com/office/drawing/2014/main" id="{B4D59D08-ECCC-BB86-E1A3-7D86D4F5B972}"/>
                    </a:ext>
                  </a:extLst>
                </p:cNvPr>
                <p:cNvCxnSpPr>
                  <a:endCxn id="178" idx="2"/>
                </p:cNvCxnSpPr>
                <p:nvPr/>
              </p:nvCxnSpPr>
              <p:spPr bwMode="auto">
                <a:xfrm flipV="1">
                  <a:off x="2957639" y="2620952"/>
                  <a:ext cx="404602" cy="639447"/>
                </a:xfrm>
                <a:prstGeom prst="straightConnector1">
                  <a:avLst/>
                </a:prstGeom>
                <a:solidFill>
                  <a:schemeClr val="accent1"/>
                </a:solidFill>
                <a:ln w="12700" cap="flat" cmpd="sng" algn="ctr">
                  <a:solidFill>
                    <a:srgbClr val="002060"/>
                  </a:solidFill>
                  <a:prstDash val="solid"/>
                  <a:miter lim="800000"/>
                  <a:headEnd type="none" w="med" len="med"/>
                  <a:tailEnd type="triangle" w="med"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spTree>
    <p:extLst>
      <p:ext uri="{BB962C8B-B14F-4D97-AF65-F5344CB8AC3E}">
        <p14:creationId xmlns:p14="http://schemas.microsoft.com/office/powerpoint/2010/main" val="2305222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F94BE61-BA56-F0CC-9FF9-A14B531B896A}"/>
              </a:ext>
            </a:extLst>
          </p:cNvPr>
          <p:cNvSpPr>
            <a:spLocks noGrp="1"/>
          </p:cNvSpPr>
          <p:nvPr>
            <p:ph type="title"/>
          </p:nvPr>
        </p:nvSpPr>
        <p:spPr>
          <a:xfrm>
            <a:off x="76200" y="309884"/>
            <a:ext cx="8991599" cy="490538"/>
          </a:xfrm>
        </p:spPr>
        <p:txBody>
          <a:bodyPr/>
          <a:lstStyle/>
          <a:p>
            <a:pPr algn="r"/>
            <a:r>
              <a:rPr lang="en-US" sz="2400" dirty="0"/>
              <a:t>III. The Problem of Exploding or Vanishing Gradients</a:t>
            </a:r>
            <a:br>
              <a:rPr lang="en-US" sz="2800" dirty="0"/>
            </a:br>
            <a:r>
              <a:rPr lang="en-US" sz="2400" dirty="0"/>
              <a:t>Case 1: A too-large initialization leads to exploding gradients</a:t>
            </a:r>
            <a:endParaRPr lang="en-US" sz="2800" dirty="0"/>
          </a:p>
        </p:txBody>
      </p:sp>
      <p:sp>
        <p:nvSpPr>
          <p:cNvPr id="8" name="Content Placeholder 7">
            <a:extLst>
              <a:ext uri="{FF2B5EF4-FFF2-40B4-BE49-F238E27FC236}">
                <a16:creationId xmlns:a16="http://schemas.microsoft.com/office/drawing/2014/main" id="{A896E693-B407-99BD-2488-FF96DACEECD4}"/>
              </a:ext>
            </a:extLst>
          </p:cNvPr>
          <p:cNvSpPr>
            <a:spLocks noGrp="1"/>
          </p:cNvSpPr>
          <p:nvPr>
            <p:ph idx="1"/>
          </p:nvPr>
        </p:nvSpPr>
        <p:spPr>
          <a:xfrm>
            <a:off x="457200" y="1123950"/>
            <a:ext cx="8382000" cy="490538"/>
          </a:xfrm>
        </p:spPr>
        <p:txBody>
          <a:bodyPr/>
          <a:lstStyle/>
          <a:p>
            <a:r>
              <a:rPr lang="en-US" dirty="0"/>
              <a:t>Consider the case where every weight is initialized slightly larger than the identity matrix.</a:t>
            </a:r>
          </a:p>
          <a:p>
            <a:endParaRPr lang="en-US" dirty="0"/>
          </a:p>
          <a:p>
            <a:endParaRPr lang="en-US" dirty="0"/>
          </a:p>
          <a:p>
            <a:r>
              <a:rPr lang="en-US" dirty="0"/>
              <a:t>This simplifies to a=W</a:t>
            </a:r>
            <a:r>
              <a:rPr lang="en-US" baseline="30000" dirty="0"/>
              <a:t>[L]</a:t>
            </a:r>
            <a:r>
              <a:rPr lang="en-US" dirty="0"/>
              <a:t>1.5</a:t>
            </a:r>
            <a:r>
              <a:rPr lang="en-US" baseline="30000" dirty="0"/>
              <a:t>L−1</a:t>
            </a:r>
            <a:r>
              <a:rPr lang="en-US" dirty="0"/>
              <a:t>x, and the values of a</a:t>
            </a:r>
            <a:r>
              <a:rPr lang="en-US" baseline="30000" dirty="0"/>
              <a:t>[s]</a:t>
            </a:r>
            <a:r>
              <a:rPr lang="en-US" dirty="0"/>
              <a:t> increase exponentially with s (s is the layer index) because each W</a:t>
            </a:r>
            <a:r>
              <a:rPr lang="en-US" baseline="30000" dirty="0"/>
              <a:t>[s]</a:t>
            </a:r>
            <a:r>
              <a:rPr lang="en-US" dirty="0"/>
              <a:t> is the amplifying identity matrix with factor 1.5 &gt; 1. </a:t>
            </a:r>
          </a:p>
          <a:p>
            <a:r>
              <a:rPr lang="en-US" dirty="0"/>
              <a:t>When these activations are used in backward propagation, this leads to the exploding gradient problem. </a:t>
            </a:r>
          </a:p>
          <a:p>
            <a:r>
              <a:rPr lang="en-US" dirty="0"/>
              <a:t>That is, the gradients of the cost with the respect to the parameters are too big. </a:t>
            </a:r>
          </a:p>
          <a:p>
            <a:r>
              <a:rPr lang="en-US" dirty="0"/>
              <a:t>This leads the cost to oscillate around its minimum value.</a:t>
            </a:r>
          </a:p>
        </p:txBody>
      </p:sp>
      <p:graphicFrame>
        <p:nvGraphicFramePr>
          <p:cNvPr id="2" name="Object 1">
            <a:extLst>
              <a:ext uri="{FF2B5EF4-FFF2-40B4-BE49-F238E27FC236}">
                <a16:creationId xmlns:a16="http://schemas.microsoft.com/office/drawing/2014/main" id="{233BFB42-3ABB-0E15-9C9B-9F7E7E9D4F2B}"/>
              </a:ext>
            </a:extLst>
          </p:cNvPr>
          <p:cNvGraphicFramePr>
            <a:graphicFrameLocks noChangeAspect="1"/>
          </p:cNvGraphicFramePr>
          <p:nvPr>
            <p:extLst>
              <p:ext uri="{D42A27DB-BD31-4B8C-83A1-F6EECF244321}">
                <p14:modId xmlns:p14="http://schemas.microsoft.com/office/powerpoint/2010/main" val="301489838"/>
              </p:ext>
            </p:extLst>
          </p:nvPr>
        </p:nvGraphicFramePr>
        <p:xfrm>
          <a:off x="3124200" y="1657350"/>
          <a:ext cx="3687763" cy="741363"/>
        </p:xfrm>
        <a:graphic>
          <a:graphicData uri="http://schemas.openxmlformats.org/presentationml/2006/ole">
            <mc:AlternateContent xmlns:mc="http://schemas.openxmlformats.org/markup-compatibility/2006">
              <mc:Choice xmlns:v="urn:schemas-microsoft-com:vml" Requires="v">
                <p:oleObj name="Equation" r:id="rId2" imgW="2273040" imgH="457200" progId="Equation.DSMT4">
                  <p:embed/>
                </p:oleObj>
              </mc:Choice>
              <mc:Fallback>
                <p:oleObj name="Equation" r:id="rId2" imgW="2273040" imgH="457200" progId="Equation.DSMT4">
                  <p:embed/>
                  <p:pic>
                    <p:nvPicPr>
                      <p:cNvPr id="0" name=""/>
                      <p:cNvPicPr/>
                      <p:nvPr/>
                    </p:nvPicPr>
                    <p:blipFill>
                      <a:blip r:embed="rId3"/>
                      <a:stretch>
                        <a:fillRect/>
                      </a:stretch>
                    </p:blipFill>
                    <p:spPr>
                      <a:xfrm>
                        <a:off x="3124200" y="1657350"/>
                        <a:ext cx="3687763" cy="741363"/>
                      </a:xfrm>
                      <a:prstGeom prst="rect">
                        <a:avLst/>
                      </a:prstGeom>
                      <a:ln>
                        <a:noFill/>
                      </a:ln>
                    </p:spPr>
                  </p:pic>
                </p:oleObj>
              </mc:Fallback>
            </mc:AlternateContent>
          </a:graphicData>
        </a:graphic>
      </p:graphicFrame>
    </p:spTree>
    <p:extLst>
      <p:ext uri="{BB962C8B-B14F-4D97-AF65-F5344CB8AC3E}">
        <p14:creationId xmlns:p14="http://schemas.microsoft.com/office/powerpoint/2010/main" val="3892412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F94BE61-BA56-F0CC-9FF9-A14B531B896A}"/>
              </a:ext>
            </a:extLst>
          </p:cNvPr>
          <p:cNvSpPr>
            <a:spLocks noGrp="1"/>
          </p:cNvSpPr>
          <p:nvPr>
            <p:ph type="title"/>
          </p:nvPr>
        </p:nvSpPr>
        <p:spPr>
          <a:xfrm>
            <a:off x="76200" y="309884"/>
            <a:ext cx="8991599" cy="490538"/>
          </a:xfrm>
        </p:spPr>
        <p:txBody>
          <a:bodyPr/>
          <a:lstStyle/>
          <a:p>
            <a:pPr algn="r"/>
            <a:r>
              <a:rPr lang="en-US" sz="2400" dirty="0"/>
              <a:t>III. The Problem of Exploding or Vanishing Gradients </a:t>
            </a:r>
            <a:br>
              <a:rPr lang="en-US" sz="2400" dirty="0"/>
            </a:br>
            <a:r>
              <a:rPr lang="en-US" sz="2400" dirty="0"/>
              <a:t>Case 2: A too-small initialization leads to vanishing gradients</a:t>
            </a:r>
          </a:p>
        </p:txBody>
      </p:sp>
      <p:sp>
        <p:nvSpPr>
          <p:cNvPr id="8" name="Content Placeholder 7">
            <a:extLst>
              <a:ext uri="{FF2B5EF4-FFF2-40B4-BE49-F238E27FC236}">
                <a16:creationId xmlns:a16="http://schemas.microsoft.com/office/drawing/2014/main" id="{A896E693-B407-99BD-2488-FF96DACEECD4}"/>
              </a:ext>
            </a:extLst>
          </p:cNvPr>
          <p:cNvSpPr>
            <a:spLocks noGrp="1"/>
          </p:cNvSpPr>
          <p:nvPr>
            <p:ph idx="1"/>
          </p:nvPr>
        </p:nvSpPr>
        <p:spPr>
          <a:xfrm>
            <a:off x="361721" y="911392"/>
            <a:ext cx="8553680" cy="490538"/>
          </a:xfrm>
        </p:spPr>
        <p:txBody>
          <a:bodyPr/>
          <a:lstStyle/>
          <a:p>
            <a:pPr marL="0" indent="0">
              <a:buNone/>
            </a:pPr>
            <a:r>
              <a:rPr lang="en-US" sz="1800" dirty="0"/>
              <a:t>Similarly, consider the case where every weight is initialized slightly smaller than the identity matrix.</a:t>
            </a:r>
          </a:p>
          <a:p>
            <a:endParaRPr lang="en-US" sz="1800" dirty="0"/>
          </a:p>
          <a:p>
            <a:endParaRPr lang="en-US" sz="1800" dirty="0"/>
          </a:p>
          <a:p>
            <a:r>
              <a:rPr lang="en-US" sz="1800" dirty="0"/>
              <a:t>This simplifies to a = W</a:t>
            </a:r>
            <a:r>
              <a:rPr lang="en-US" sz="1800" baseline="30000" dirty="0"/>
              <a:t>[L]</a:t>
            </a:r>
            <a:r>
              <a:rPr lang="en-US" sz="1800" dirty="0"/>
              <a:t>0.5</a:t>
            </a:r>
            <a:r>
              <a:rPr lang="en-US" sz="1800" baseline="30000" dirty="0"/>
              <a:t>L−1</a:t>
            </a:r>
            <a:r>
              <a:rPr lang="en-US" sz="1800" dirty="0"/>
              <a:t>x, and the values of the activation a</a:t>
            </a:r>
            <a:r>
              <a:rPr lang="en-US" sz="1800" baseline="30000" dirty="0"/>
              <a:t>[s]</a:t>
            </a:r>
            <a:r>
              <a:rPr lang="en-US" sz="1800" dirty="0"/>
              <a:t> decrease exponentially with ll. When these activations are used in backward propagation, this leads to the vanishing gradient problem.</a:t>
            </a:r>
          </a:p>
          <a:p>
            <a:r>
              <a:rPr lang="en-US" sz="1800" dirty="0"/>
              <a:t>The gradients of the cost with respect to the parameters are too small, leading to convergence of the cost before it has reached the minimum value.</a:t>
            </a:r>
          </a:p>
          <a:p>
            <a:r>
              <a:rPr lang="en-US" sz="1800" dirty="0"/>
              <a:t>All in all, initializing weights with inappropriate values will lead to divergence or a slow-down in the training of your neural network. </a:t>
            </a:r>
          </a:p>
          <a:p>
            <a:r>
              <a:rPr lang="en-US" sz="1800" dirty="0"/>
              <a:t>Although we illustrated the exploding/vanishing gradient problem with simple symmetrical weight matrices, the observation generalizes to any initialization values that are too small or too large.</a:t>
            </a:r>
          </a:p>
        </p:txBody>
      </p:sp>
      <p:graphicFrame>
        <p:nvGraphicFramePr>
          <p:cNvPr id="2" name="Object 1">
            <a:extLst>
              <a:ext uri="{FF2B5EF4-FFF2-40B4-BE49-F238E27FC236}">
                <a16:creationId xmlns:a16="http://schemas.microsoft.com/office/drawing/2014/main" id="{233BFB42-3ABB-0E15-9C9B-9F7E7E9D4F2B}"/>
              </a:ext>
            </a:extLst>
          </p:cNvPr>
          <p:cNvGraphicFramePr>
            <a:graphicFrameLocks noChangeAspect="1"/>
          </p:cNvGraphicFramePr>
          <p:nvPr>
            <p:extLst>
              <p:ext uri="{D42A27DB-BD31-4B8C-83A1-F6EECF244321}">
                <p14:modId xmlns:p14="http://schemas.microsoft.com/office/powerpoint/2010/main" val="3246253290"/>
              </p:ext>
            </p:extLst>
          </p:nvPr>
        </p:nvGraphicFramePr>
        <p:xfrm>
          <a:off x="2438400" y="1276350"/>
          <a:ext cx="3729037" cy="741363"/>
        </p:xfrm>
        <a:graphic>
          <a:graphicData uri="http://schemas.openxmlformats.org/presentationml/2006/ole">
            <mc:AlternateContent xmlns:mc="http://schemas.openxmlformats.org/markup-compatibility/2006">
              <mc:Choice xmlns:v="urn:schemas-microsoft-com:vml" Requires="v">
                <p:oleObj name="Equation" r:id="rId2" imgW="2298600" imgH="457200" progId="Equation.DSMT4">
                  <p:embed/>
                </p:oleObj>
              </mc:Choice>
              <mc:Fallback>
                <p:oleObj name="Equation" r:id="rId2" imgW="2298600" imgH="457200" progId="Equation.DSMT4">
                  <p:embed/>
                  <p:pic>
                    <p:nvPicPr>
                      <p:cNvPr id="2" name="Object 1">
                        <a:extLst>
                          <a:ext uri="{FF2B5EF4-FFF2-40B4-BE49-F238E27FC236}">
                            <a16:creationId xmlns:a16="http://schemas.microsoft.com/office/drawing/2014/main" id="{233BFB42-3ABB-0E15-9C9B-9F7E7E9D4F2B}"/>
                          </a:ext>
                        </a:extLst>
                      </p:cNvPr>
                      <p:cNvPicPr/>
                      <p:nvPr/>
                    </p:nvPicPr>
                    <p:blipFill>
                      <a:blip r:embed="rId3"/>
                      <a:stretch>
                        <a:fillRect/>
                      </a:stretch>
                    </p:blipFill>
                    <p:spPr>
                      <a:xfrm>
                        <a:off x="2438400" y="1276350"/>
                        <a:ext cx="3729037" cy="741363"/>
                      </a:xfrm>
                      <a:prstGeom prst="rect">
                        <a:avLst/>
                      </a:prstGeom>
                      <a:ln>
                        <a:noFill/>
                      </a:ln>
                    </p:spPr>
                  </p:pic>
                </p:oleObj>
              </mc:Fallback>
            </mc:AlternateContent>
          </a:graphicData>
        </a:graphic>
      </p:graphicFrame>
    </p:spTree>
    <p:extLst>
      <p:ext uri="{BB962C8B-B14F-4D97-AF65-F5344CB8AC3E}">
        <p14:creationId xmlns:p14="http://schemas.microsoft.com/office/powerpoint/2010/main" val="27158151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F94BE61-BA56-F0CC-9FF9-A14B531B896A}"/>
              </a:ext>
            </a:extLst>
          </p:cNvPr>
          <p:cNvSpPr>
            <a:spLocks noGrp="1"/>
          </p:cNvSpPr>
          <p:nvPr>
            <p:ph type="title"/>
          </p:nvPr>
        </p:nvSpPr>
        <p:spPr>
          <a:xfrm>
            <a:off x="76200" y="309884"/>
            <a:ext cx="8991599" cy="490538"/>
          </a:xfrm>
        </p:spPr>
        <p:txBody>
          <a:bodyPr/>
          <a:lstStyle/>
          <a:p>
            <a:pPr algn="r"/>
            <a:r>
              <a:rPr lang="en-US" sz="2400" dirty="0"/>
              <a:t>III. The Problem of Exploding or Vanishing Gradients</a:t>
            </a:r>
            <a:br>
              <a:rPr lang="en-US" sz="2400" dirty="0"/>
            </a:br>
            <a:r>
              <a:rPr lang="en-US" sz="2400" dirty="0"/>
              <a:t>Case 3: How to find appropriate initialization values</a:t>
            </a:r>
            <a:r>
              <a:rPr lang="en-US" sz="2800" dirty="0"/>
              <a:t> (1/3)</a:t>
            </a:r>
          </a:p>
        </p:txBody>
      </p:sp>
      <p:sp>
        <p:nvSpPr>
          <p:cNvPr id="8" name="Content Placeholder 7">
            <a:extLst>
              <a:ext uri="{FF2B5EF4-FFF2-40B4-BE49-F238E27FC236}">
                <a16:creationId xmlns:a16="http://schemas.microsoft.com/office/drawing/2014/main" id="{A896E693-B407-99BD-2488-FF96DACEECD4}"/>
              </a:ext>
            </a:extLst>
          </p:cNvPr>
          <p:cNvSpPr>
            <a:spLocks noGrp="1"/>
          </p:cNvSpPr>
          <p:nvPr>
            <p:ph idx="1"/>
          </p:nvPr>
        </p:nvSpPr>
        <p:spPr>
          <a:xfrm>
            <a:off x="152400" y="971550"/>
            <a:ext cx="8915399" cy="490538"/>
          </a:xfrm>
        </p:spPr>
        <p:txBody>
          <a:bodyPr/>
          <a:lstStyle/>
          <a:p>
            <a:r>
              <a:rPr lang="en-US" dirty="0"/>
              <a:t>To prevent the gradients of the network’s activations from vanishing or exploding, we will stick to the following rules of thumb:</a:t>
            </a:r>
          </a:p>
          <a:p>
            <a:pPr lvl="1"/>
            <a:r>
              <a:rPr lang="en-US" dirty="0"/>
              <a:t>The mean of the activations should be zero.</a:t>
            </a:r>
          </a:p>
          <a:p>
            <a:pPr lvl="1"/>
            <a:r>
              <a:rPr lang="en-US" dirty="0"/>
              <a:t>The variance of the activations should stay the same across every layer.</a:t>
            </a:r>
          </a:p>
          <a:p>
            <a:r>
              <a:rPr lang="en-US" dirty="0"/>
              <a:t>Under these two assumptions, the backpropagated gradient signal should not be multiplied by values too small or too large in any layer. It should travel to the input layer without exploding or vanishing.</a:t>
            </a:r>
          </a:p>
          <a:p>
            <a:r>
              <a:rPr lang="en-US" dirty="0"/>
              <a:t>More concretely, consider a layer ll. Its forward propagation is:</a:t>
            </a:r>
          </a:p>
          <a:p>
            <a:endParaRPr lang="en-US" dirty="0"/>
          </a:p>
          <a:p>
            <a:pPr marL="0" indent="0">
              <a:buNone/>
            </a:pPr>
            <a:r>
              <a:rPr lang="en-US" dirty="0"/>
              <a:t>			A</a:t>
            </a:r>
            <a:r>
              <a:rPr lang="en-US" baseline="30000" dirty="0"/>
              <a:t>[s−1]</a:t>
            </a:r>
            <a:r>
              <a:rPr lang="en-US" dirty="0"/>
              <a:t> = g</a:t>
            </a:r>
            <a:r>
              <a:rPr lang="en-US" baseline="30000" dirty="0"/>
              <a:t>[s−1]</a:t>
            </a:r>
            <a:r>
              <a:rPr lang="en-US" dirty="0"/>
              <a:t>(Z</a:t>
            </a:r>
            <a:r>
              <a:rPr lang="en-US" baseline="30000" dirty="0"/>
              <a:t>[s−1]</a:t>
            </a:r>
            <a:r>
              <a:rPr lang="en-US" dirty="0"/>
              <a:t>)</a:t>
            </a:r>
          </a:p>
          <a:p>
            <a:pPr marL="0" indent="0">
              <a:buNone/>
            </a:pPr>
            <a:r>
              <a:rPr lang="en-US" dirty="0"/>
              <a:t>			Z</a:t>
            </a:r>
            <a:r>
              <a:rPr lang="en-US" baseline="30000" dirty="0"/>
              <a:t>[s]</a:t>
            </a:r>
            <a:r>
              <a:rPr lang="en-US" dirty="0"/>
              <a:t> = W</a:t>
            </a:r>
            <a:r>
              <a:rPr lang="en-US" baseline="30000" dirty="0"/>
              <a:t>[s] </a:t>
            </a:r>
            <a:r>
              <a:rPr lang="en-US" dirty="0"/>
              <a:t>A</a:t>
            </a:r>
            <a:r>
              <a:rPr lang="en-US" baseline="30000" dirty="0"/>
              <a:t>[s-1]</a:t>
            </a:r>
            <a:r>
              <a:rPr lang="en-US" dirty="0"/>
              <a:t> + b</a:t>
            </a:r>
            <a:r>
              <a:rPr lang="en-US" baseline="30000" dirty="0"/>
              <a:t>[s]</a:t>
            </a:r>
            <a:endParaRPr lang="en-US" dirty="0"/>
          </a:p>
          <a:p>
            <a:pPr marL="0" indent="0">
              <a:buNone/>
            </a:pPr>
            <a:r>
              <a:rPr lang="en-US" dirty="0"/>
              <a:t>			A</a:t>
            </a:r>
            <a:r>
              <a:rPr lang="en-US" baseline="30000" dirty="0"/>
              <a:t>[s]</a:t>
            </a:r>
            <a:r>
              <a:rPr lang="en-US" dirty="0"/>
              <a:t> = g</a:t>
            </a:r>
            <a:r>
              <a:rPr lang="en-US" baseline="30000" dirty="0"/>
              <a:t>[s]</a:t>
            </a:r>
            <a:r>
              <a:rPr lang="en-US" dirty="0"/>
              <a:t>(Z</a:t>
            </a:r>
            <a:r>
              <a:rPr lang="en-US" baseline="30000" dirty="0"/>
              <a:t>[s]</a:t>
            </a:r>
            <a:r>
              <a:rPr lang="en-US" dirty="0"/>
              <a:t>)</a:t>
            </a:r>
          </a:p>
          <a:p>
            <a:pPr marL="0" indent="0">
              <a:buNone/>
            </a:pPr>
            <a:endParaRPr lang="en-US" dirty="0"/>
          </a:p>
        </p:txBody>
      </p:sp>
    </p:spTree>
    <p:extLst>
      <p:ext uri="{BB962C8B-B14F-4D97-AF65-F5344CB8AC3E}">
        <p14:creationId xmlns:p14="http://schemas.microsoft.com/office/powerpoint/2010/main" val="3483592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F94BE61-BA56-F0CC-9FF9-A14B531B896A}"/>
              </a:ext>
            </a:extLst>
          </p:cNvPr>
          <p:cNvSpPr>
            <a:spLocks noGrp="1"/>
          </p:cNvSpPr>
          <p:nvPr>
            <p:ph type="title"/>
          </p:nvPr>
        </p:nvSpPr>
        <p:spPr>
          <a:xfrm>
            <a:off x="76200" y="309884"/>
            <a:ext cx="8991599" cy="490538"/>
          </a:xfrm>
        </p:spPr>
        <p:txBody>
          <a:bodyPr/>
          <a:lstStyle/>
          <a:p>
            <a:pPr algn="r"/>
            <a:r>
              <a:rPr lang="en-US" sz="2400" dirty="0"/>
              <a:t>III. The Problem of Exploding or Vanishing Gradients</a:t>
            </a:r>
            <a:br>
              <a:rPr lang="en-US" sz="2400" dirty="0"/>
            </a:br>
            <a:r>
              <a:rPr lang="en-US" sz="2400" dirty="0"/>
              <a:t>Case 3: Continue from the previous slide </a:t>
            </a:r>
            <a:r>
              <a:rPr lang="en-US" sz="2800" dirty="0"/>
              <a:t>(2/3)</a:t>
            </a:r>
          </a:p>
        </p:txBody>
      </p:sp>
      <p:sp>
        <p:nvSpPr>
          <p:cNvPr id="8" name="Content Placeholder 7">
            <a:extLst>
              <a:ext uri="{FF2B5EF4-FFF2-40B4-BE49-F238E27FC236}">
                <a16:creationId xmlns:a16="http://schemas.microsoft.com/office/drawing/2014/main" id="{A896E693-B407-99BD-2488-FF96DACEECD4}"/>
              </a:ext>
            </a:extLst>
          </p:cNvPr>
          <p:cNvSpPr>
            <a:spLocks noGrp="1"/>
          </p:cNvSpPr>
          <p:nvPr>
            <p:ph idx="1"/>
          </p:nvPr>
        </p:nvSpPr>
        <p:spPr>
          <a:xfrm>
            <a:off x="304799" y="1047750"/>
            <a:ext cx="8534400" cy="490538"/>
          </a:xfrm>
        </p:spPr>
        <p:txBody>
          <a:bodyPr/>
          <a:lstStyle/>
          <a:p>
            <a:r>
              <a:rPr lang="en-US" dirty="0"/>
              <a:t>We would like the following to hold:</a:t>
            </a:r>
          </a:p>
          <a:p>
            <a:endParaRPr lang="en-US" dirty="0"/>
          </a:p>
          <a:p>
            <a:pPr marL="0" indent="0">
              <a:buNone/>
            </a:pPr>
            <a:r>
              <a:rPr lang="en-US" dirty="0"/>
              <a:t>			E[A</a:t>
            </a:r>
            <a:r>
              <a:rPr lang="en-US" baseline="30000" dirty="0"/>
              <a:t>[s−1])</a:t>
            </a:r>
            <a:r>
              <a:rPr lang="en-US" dirty="0"/>
              <a:t>] = E[A</a:t>
            </a:r>
            <a:r>
              <a:rPr lang="en-US" baseline="30000" dirty="0"/>
              <a:t>[s]</a:t>
            </a:r>
            <a:r>
              <a:rPr lang="en-US" dirty="0"/>
              <a:t>]</a:t>
            </a:r>
          </a:p>
          <a:p>
            <a:pPr marL="0" indent="0">
              <a:buNone/>
            </a:pPr>
            <a:r>
              <a:rPr lang="en-US" dirty="0"/>
              <a:t>			Var(A</a:t>
            </a:r>
            <a:r>
              <a:rPr lang="en-US" baseline="30000" dirty="0"/>
              <a:t>[s-1]</a:t>
            </a:r>
            <a:r>
              <a:rPr lang="en-US" dirty="0"/>
              <a:t>) = Var(A</a:t>
            </a:r>
            <a:r>
              <a:rPr lang="en-US" baseline="30000" dirty="0"/>
              <a:t>[s]</a:t>
            </a:r>
            <a:r>
              <a:rPr lang="en-US" dirty="0"/>
              <a:t>) 	</a:t>
            </a:r>
          </a:p>
          <a:p>
            <a:pPr marL="0" indent="0">
              <a:buNone/>
            </a:pPr>
            <a:endParaRPr lang="en-US" dirty="0"/>
          </a:p>
          <a:p>
            <a:r>
              <a:rPr lang="en-US" dirty="0"/>
              <a:t>Ensuring zero-mean and maintaining the value of the variance of the input of every layer guarantees no exploding/vanishing signal, as we’ll explain in a moment. </a:t>
            </a:r>
          </a:p>
          <a:p>
            <a:r>
              <a:rPr lang="en-US" dirty="0"/>
              <a:t>This method applies both to the forward propagation (for activations) and backward propagation (for gradients of the cost with respect to activations). </a:t>
            </a:r>
          </a:p>
          <a:p>
            <a:pPr marL="0" indent="0">
              <a:buNone/>
            </a:pPr>
            <a:endParaRPr lang="en-US" dirty="0"/>
          </a:p>
        </p:txBody>
      </p:sp>
    </p:spTree>
    <p:extLst>
      <p:ext uri="{BB962C8B-B14F-4D97-AF65-F5344CB8AC3E}">
        <p14:creationId xmlns:p14="http://schemas.microsoft.com/office/powerpoint/2010/main" val="8670331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F94BE61-BA56-F0CC-9FF9-A14B531B896A}"/>
              </a:ext>
            </a:extLst>
          </p:cNvPr>
          <p:cNvSpPr>
            <a:spLocks noGrp="1"/>
          </p:cNvSpPr>
          <p:nvPr>
            <p:ph type="title"/>
          </p:nvPr>
        </p:nvSpPr>
        <p:spPr>
          <a:xfrm>
            <a:off x="76200" y="309884"/>
            <a:ext cx="8991599" cy="490538"/>
          </a:xfrm>
        </p:spPr>
        <p:txBody>
          <a:bodyPr/>
          <a:lstStyle/>
          <a:p>
            <a:pPr algn="r"/>
            <a:r>
              <a:rPr lang="en-US" sz="2400" dirty="0"/>
              <a:t>III. The Problem of Exploding or Vanishing Gradients</a:t>
            </a:r>
            <a:br>
              <a:rPr lang="en-US" sz="2400" dirty="0"/>
            </a:br>
            <a:r>
              <a:rPr lang="en-US" sz="2400" dirty="0"/>
              <a:t>Case 3: Continue from the previous slide </a:t>
            </a:r>
            <a:r>
              <a:rPr lang="en-US" sz="2800" dirty="0"/>
              <a:t>(3/3)</a:t>
            </a:r>
          </a:p>
        </p:txBody>
      </p:sp>
      <p:sp>
        <p:nvSpPr>
          <p:cNvPr id="8" name="Content Placeholder 7">
            <a:extLst>
              <a:ext uri="{FF2B5EF4-FFF2-40B4-BE49-F238E27FC236}">
                <a16:creationId xmlns:a16="http://schemas.microsoft.com/office/drawing/2014/main" id="{A896E693-B407-99BD-2488-FF96DACEECD4}"/>
              </a:ext>
            </a:extLst>
          </p:cNvPr>
          <p:cNvSpPr>
            <a:spLocks noGrp="1"/>
          </p:cNvSpPr>
          <p:nvPr>
            <p:ph idx="1"/>
          </p:nvPr>
        </p:nvSpPr>
        <p:spPr>
          <a:xfrm>
            <a:off x="152401" y="869128"/>
            <a:ext cx="8534400" cy="490538"/>
          </a:xfrm>
        </p:spPr>
        <p:txBody>
          <a:bodyPr/>
          <a:lstStyle/>
          <a:p>
            <a:r>
              <a:rPr lang="en-US" dirty="0"/>
              <a:t>The recommended initialization is Xavier initialization (or one of its derived methods), for every layer s:</a:t>
            </a:r>
          </a:p>
          <a:p>
            <a:pPr marL="0" indent="0">
              <a:buNone/>
            </a:pPr>
            <a:endParaRPr lang="en-US" dirty="0"/>
          </a:p>
          <a:p>
            <a:pPr marL="0" indent="0">
              <a:buNone/>
            </a:pPr>
            <a:r>
              <a:rPr lang="en-US" dirty="0"/>
              <a:t>			W</a:t>
            </a:r>
            <a:r>
              <a:rPr lang="en-US" baseline="30000" dirty="0"/>
              <a:t>[s]</a:t>
            </a:r>
            <a:r>
              <a:rPr lang="en-US" dirty="0"/>
              <a:t> ~ N(μ=0, σ</a:t>
            </a:r>
            <a:r>
              <a:rPr lang="en-US" baseline="30000" dirty="0"/>
              <a:t>2</a:t>
            </a:r>
            <a:r>
              <a:rPr lang="en-US" dirty="0"/>
              <a:t> = 1/n</a:t>
            </a:r>
            <a:r>
              <a:rPr lang="en-US" baseline="30000" dirty="0"/>
              <a:t>[s−1]</a:t>
            </a:r>
            <a:r>
              <a:rPr lang="en-US" dirty="0"/>
              <a:t>)</a:t>
            </a:r>
          </a:p>
          <a:p>
            <a:pPr marL="0" indent="0">
              <a:buNone/>
            </a:pPr>
            <a:endParaRPr lang="en-US" dirty="0"/>
          </a:p>
          <a:p>
            <a:r>
              <a:rPr lang="en-US" dirty="0"/>
              <a:t>In other words, all the weights of layer </a:t>
            </a:r>
            <a:r>
              <a:rPr lang="en-US" dirty="0" err="1"/>
              <a:t>ll</a:t>
            </a:r>
            <a:r>
              <a:rPr lang="en-US" dirty="0"/>
              <a:t> are picked randomly from a normal distribution with mean μ = 0 and variance σ</a:t>
            </a:r>
            <a:r>
              <a:rPr lang="en-US" baseline="30000" dirty="0"/>
              <a:t>2</a:t>
            </a:r>
            <a:r>
              <a:rPr lang="en-US" dirty="0"/>
              <a:t> = 1/n</a:t>
            </a:r>
            <a:r>
              <a:rPr lang="en-US" baseline="30000" dirty="0"/>
              <a:t>[s−1] </a:t>
            </a:r>
            <a:r>
              <a:rPr lang="en-US" dirty="0"/>
              <a:t>where n</a:t>
            </a:r>
            <a:r>
              <a:rPr lang="en-US" baseline="30000" dirty="0"/>
              <a:t>[s−1]</a:t>
            </a:r>
            <a:r>
              <a:rPr lang="en-US" dirty="0"/>
              <a:t> is the number of neuron in layer [s−1]. </a:t>
            </a:r>
          </a:p>
          <a:p>
            <a:r>
              <a:rPr lang="en-US" dirty="0"/>
              <a:t>Biases are initialized with zeros.</a:t>
            </a:r>
          </a:p>
          <a:p>
            <a:r>
              <a:rPr lang="en-US" dirty="0"/>
              <a:t>The visualization available at the link below illustrates the influence of the Xavier initialization on each layer’s activations for a five-layer fully-connected neural network.</a:t>
            </a:r>
          </a:p>
          <a:p>
            <a:endParaRPr lang="en-US" sz="1800" dirty="0"/>
          </a:p>
          <a:p>
            <a:endParaRPr lang="en-US" dirty="0"/>
          </a:p>
          <a:p>
            <a:endParaRPr lang="en-US" dirty="0"/>
          </a:p>
          <a:p>
            <a:pPr marL="0" indent="0">
              <a:buNone/>
            </a:pPr>
            <a:endParaRPr lang="en-US" dirty="0"/>
          </a:p>
        </p:txBody>
      </p:sp>
      <p:sp>
        <p:nvSpPr>
          <p:cNvPr id="2" name="TextBox 1">
            <a:extLst>
              <a:ext uri="{FF2B5EF4-FFF2-40B4-BE49-F238E27FC236}">
                <a16:creationId xmlns:a16="http://schemas.microsoft.com/office/drawing/2014/main" id="{FFAD2F8D-1F90-97A7-561A-86499F1019B4}"/>
              </a:ext>
            </a:extLst>
          </p:cNvPr>
          <p:cNvSpPr txBox="1"/>
          <p:nvPr/>
        </p:nvSpPr>
        <p:spPr>
          <a:xfrm>
            <a:off x="1447800" y="4464284"/>
            <a:ext cx="6781800" cy="369332"/>
          </a:xfrm>
          <a:prstGeom prst="rect">
            <a:avLst/>
          </a:prstGeom>
          <a:noFill/>
        </p:spPr>
        <p:txBody>
          <a:bodyPr wrap="square">
            <a:spAutoFit/>
          </a:bodyPr>
          <a:lstStyle/>
          <a:p>
            <a:r>
              <a:rPr lang="en-US" dirty="0">
                <a:hlinkClick r:id="rId2"/>
              </a:rPr>
              <a:t>https://www.deeplearning.ai/ai-notes/initialization/index.html</a:t>
            </a:r>
            <a:endParaRPr lang="en-US" dirty="0"/>
          </a:p>
        </p:txBody>
      </p:sp>
    </p:spTree>
    <p:extLst>
      <p:ext uri="{BB962C8B-B14F-4D97-AF65-F5344CB8AC3E}">
        <p14:creationId xmlns:p14="http://schemas.microsoft.com/office/powerpoint/2010/main" val="3242213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1219201" y="285750"/>
            <a:ext cx="7696200" cy="490538"/>
          </a:xfrm>
        </p:spPr>
        <p:txBody>
          <a:bodyPr/>
          <a:lstStyle/>
          <a:p>
            <a:r>
              <a:rPr lang="en-US" dirty="0"/>
              <a:t>IV. Justification for Xavier Initialization (1/7)</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304801" y="787257"/>
            <a:ext cx="8575964" cy="3384694"/>
          </a:xfrm>
        </p:spPr>
        <p:txBody>
          <a:bodyPr/>
          <a:lstStyle/>
          <a:p>
            <a:r>
              <a:rPr lang="en-US" dirty="0"/>
              <a:t>In this section, we will show that </a:t>
            </a:r>
            <a:r>
              <a:rPr lang="en-US" b="1" i="1" dirty="0"/>
              <a:t>Xavier Initialization </a:t>
            </a:r>
            <a:r>
              <a:rPr lang="en-US" dirty="0"/>
              <a:t>keeps the variance the same across every layer. </a:t>
            </a:r>
          </a:p>
          <a:p>
            <a:r>
              <a:rPr lang="en-US" dirty="0"/>
              <a:t>We will assume that our layer’s activations are normally distributed around zero. </a:t>
            </a:r>
          </a:p>
          <a:p>
            <a:r>
              <a:rPr lang="en-US" dirty="0"/>
              <a:t>Sometimes it helps to understand the mathematical justification to grasp the concept, but you can understand the fundamental idea without the math.</a:t>
            </a:r>
          </a:p>
          <a:p>
            <a:endParaRPr lang="en-US" dirty="0"/>
          </a:p>
          <a:p>
            <a:r>
              <a:rPr lang="en-US" dirty="0"/>
              <a:t>Let’s work on the layer [s] described in part (III) and assume the activation function is tanh. </a:t>
            </a:r>
          </a:p>
          <a:p>
            <a:r>
              <a:rPr lang="en-US" dirty="0"/>
              <a:t>The forward propagation is:</a:t>
            </a:r>
          </a:p>
          <a:p>
            <a:pPr marL="0" indent="0">
              <a:buNone/>
            </a:pPr>
            <a:r>
              <a:rPr lang="en-US" dirty="0"/>
              <a:t>			Z</a:t>
            </a:r>
            <a:r>
              <a:rPr lang="en-US" baseline="30000" dirty="0"/>
              <a:t>[s]</a:t>
            </a:r>
            <a:r>
              <a:rPr lang="en-US" dirty="0"/>
              <a:t> = W</a:t>
            </a:r>
            <a:r>
              <a:rPr lang="en-US" baseline="30000" dirty="0"/>
              <a:t>[s]</a:t>
            </a:r>
            <a:r>
              <a:rPr lang="en-US" dirty="0"/>
              <a:t>A</a:t>
            </a:r>
            <a:r>
              <a:rPr lang="en-US" baseline="30000" dirty="0"/>
              <a:t>[s−1])</a:t>
            </a:r>
            <a:r>
              <a:rPr lang="en-US" dirty="0"/>
              <a:t> + b</a:t>
            </a:r>
            <a:r>
              <a:rPr lang="en-US" baseline="30000" dirty="0"/>
              <a:t>[s]</a:t>
            </a:r>
            <a:endParaRPr lang="en-US" dirty="0"/>
          </a:p>
          <a:p>
            <a:pPr marL="0" indent="0">
              <a:buNone/>
            </a:pPr>
            <a:r>
              <a:rPr lang="en-US" dirty="0"/>
              <a:t>			A</a:t>
            </a:r>
            <a:r>
              <a:rPr lang="en-US" baseline="30000" dirty="0"/>
              <a:t>[s]</a:t>
            </a:r>
            <a:r>
              <a:rPr lang="en-US" dirty="0"/>
              <a:t> = tanh(Z</a:t>
            </a:r>
            <a:r>
              <a:rPr lang="en-US" baseline="30000" dirty="0"/>
              <a:t>[s]</a:t>
            </a:r>
            <a:r>
              <a:rPr lang="en-US" dirty="0"/>
              <a:t>) 	</a:t>
            </a:r>
          </a:p>
          <a:p>
            <a:endParaRPr lang="en-US" dirty="0"/>
          </a:p>
        </p:txBody>
      </p:sp>
    </p:spTree>
    <p:extLst>
      <p:ext uri="{BB962C8B-B14F-4D97-AF65-F5344CB8AC3E}">
        <p14:creationId xmlns:p14="http://schemas.microsoft.com/office/powerpoint/2010/main" val="42627399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1219201" y="285750"/>
            <a:ext cx="7696200" cy="490538"/>
          </a:xfrm>
        </p:spPr>
        <p:txBody>
          <a:bodyPr/>
          <a:lstStyle/>
          <a:p>
            <a:r>
              <a:rPr lang="en-US" dirty="0"/>
              <a:t>IV. Justification for Xavier Initialization (2/7)</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628941" y="787256"/>
            <a:ext cx="8251823" cy="3456385"/>
          </a:xfrm>
        </p:spPr>
        <p:txBody>
          <a:bodyPr/>
          <a:lstStyle/>
          <a:p>
            <a:r>
              <a:rPr lang="en-US" sz="1800" dirty="0"/>
              <a:t>The goal is to derive a relationship between Var(A</a:t>
            </a:r>
            <a:r>
              <a:rPr lang="en-US" sz="1800" baseline="30000" dirty="0"/>
              <a:t>[s−1]</a:t>
            </a:r>
            <a:r>
              <a:rPr lang="en-US" sz="1800" dirty="0"/>
              <a:t>) and Var(A</a:t>
            </a:r>
            <a:r>
              <a:rPr lang="en-US" sz="1800" baseline="30000" dirty="0"/>
              <a:t>[s</a:t>
            </a:r>
            <a:r>
              <a:rPr lang="en-US" sz="1800" baseline="30000" dirty="0">
                <a:effectLst/>
              </a:rPr>
              <a:t>]</a:t>
            </a:r>
            <a:r>
              <a:rPr lang="en-US" sz="1800" dirty="0"/>
              <a:t>). We will then understand how we should initialize our weights such that: </a:t>
            </a:r>
          </a:p>
          <a:p>
            <a:pPr marL="0" indent="0">
              <a:buNone/>
            </a:pPr>
            <a:r>
              <a:rPr lang="en-US" sz="1800" dirty="0"/>
              <a:t>			Var(A</a:t>
            </a:r>
            <a:r>
              <a:rPr lang="en-US" sz="1800" baseline="30000" dirty="0"/>
              <a:t>[s−1]</a:t>
            </a:r>
            <a:r>
              <a:rPr lang="en-US" sz="1800" dirty="0"/>
              <a:t>) = Var(A</a:t>
            </a:r>
            <a:r>
              <a:rPr lang="en-US" sz="1800" baseline="30000" dirty="0"/>
              <a:t>[s</a:t>
            </a:r>
            <a:r>
              <a:rPr lang="en-US" sz="1800" baseline="30000" dirty="0">
                <a:effectLst/>
              </a:rPr>
              <a:t>]</a:t>
            </a:r>
            <a:r>
              <a:rPr lang="en-US" sz="1800" dirty="0"/>
              <a:t>)</a:t>
            </a:r>
          </a:p>
          <a:p>
            <a:r>
              <a:rPr lang="en-US" sz="1800" dirty="0"/>
              <a:t>Assume we initialized our network with appropriate values and the input is normalized. Early on, we are in the “</a:t>
            </a:r>
            <a:r>
              <a:rPr lang="en-US" sz="1800" i="1" dirty="0"/>
              <a:t>linear range</a:t>
            </a:r>
            <a:r>
              <a:rPr lang="en-US" sz="1800" dirty="0"/>
              <a:t>” of tanh. Values of z are small enough and thus tanh(Z</a:t>
            </a:r>
            <a:r>
              <a:rPr lang="en-US" sz="1800" baseline="30000" dirty="0"/>
              <a:t>[s]</a:t>
            </a:r>
            <a:r>
              <a:rPr lang="en-US" sz="1800" dirty="0"/>
              <a:t>) ≈ Z</a:t>
            </a:r>
            <a:r>
              <a:rPr lang="en-US" sz="1800" baseline="30000" dirty="0"/>
              <a:t>[s]</a:t>
            </a:r>
            <a:r>
              <a:rPr lang="en-US" sz="1800" dirty="0"/>
              <a:t>, meaning that:</a:t>
            </a:r>
          </a:p>
          <a:p>
            <a:pPr marL="0" indent="0">
              <a:buNone/>
            </a:pPr>
            <a:r>
              <a:rPr lang="en-US" sz="1800" dirty="0"/>
              <a:t>			Var(A</a:t>
            </a:r>
            <a:r>
              <a:rPr lang="en-US" sz="1800" baseline="30000" dirty="0"/>
              <a:t>[s−1]</a:t>
            </a:r>
            <a:r>
              <a:rPr lang="en-US" sz="1800" dirty="0"/>
              <a:t>) = Var(Z</a:t>
            </a:r>
            <a:r>
              <a:rPr lang="en-US" sz="1800" baseline="30000" dirty="0"/>
              <a:t>[s</a:t>
            </a:r>
            <a:r>
              <a:rPr lang="en-US" sz="1800" baseline="30000" dirty="0">
                <a:effectLst/>
              </a:rPr>
              <a:t>]</a:t>
            </a:r>
            <a:r>
              <a:rPr lang="en-US" sz="1800" dirty="0"/>
              <a:t>)</a:t>
            </a:r>
          </a:p>
          <a:p>
            <a:r>
              <a:rPr lang="en-US" sz="1800" dirty="0"/>
              <a:t>Moreover, Z</a:t>
            </a:r>
            <a:r>
              <a:rPr lang="en-US" sz="1800" baseline="30000" dirty="0"/>
              <a:t>[s]</a:t>
            </a:r>
            <a:r>
              <a:rPr lang="en-US" sz="1800" dirty="0"/>
              <a:t> = W</a:t>
            </a:r>
            <a:r>
              <a:rPr lang="en-US" sz="1800" baseline="30000" dirty="0"/>
              <a:t>[s]</a:t>
            </a:r>
            <a:r>
              <a:rPr lang="en-US" sz="1800" dirty="0"/>
              <a:t>A</a:t>
            </a:r>
            <a:r>
              <a:rPr lang="en-US" sz="1800" baseline="30000" dirty="0"/>
              <a:t>[s−1])</a:t>
            </a:r>
            <a:r>
              <a:rPr lang="en-US" sz="1800" dirty="0"/>
              <a:t> + b</a:t>
            </a:r>
            <a:r>
              <a:rPr lang="en-US" sz="1800" baseline="30000" dirty="0"/>
              <a:t>[s] </a:t>
            </a:r>
            <a:r>
              <a:rPr lang="en-US" sz="1800" dirty="0"/>
              <a:t>= vector(z</a:t>
            </a:r>
            <a:r>
              <a:rPr lang="en-US" sz="1800" baseline="-25000" dirty="0"/>
              <a:t>1</a:t>
            </a:r>
            <a:r>
              <a:rPr lang="en-US" sz="1800" baseline="30000" dirty="0"/>
              <a:t>[s]</a:t>
            </a:r>
            <a:r>
              <a:rPr lang="en-US" sz="1800" dirty="0"/>
              <a:t>, z</a:t>
            </a:r>
            <a:r>
              <a:rPr lang="en-US" sz="1800" baseline="-25000" dirty="0"/>
              <a:t>2</a:t>
            </a:r>
            <a:r>
              <a:rPr lang="en-US" sz="1800" baseline="30000" dirty="0"/>
              <a:t>[s]</a:t>
            </a:r>
            <a:r>
              <a:rPr lang="en-US" sz="1800" dirty="0"/>
              <a:t>,…, </a:t>
            </a:r>
            <a:r>
              <a:rPr lang="en-US" sz="1800" dirty="0" err="1"/>
              <a:t>z</a:t>
            </a:r>
            <a:r>
              <a:rPr lang="en-US" sz="1800" baseline="-25000" dirty="0" err="1"/>
              <a:t>n</a:t>
            </a:r>
            <a:r>
              <a:rPr lang="en-US" sz="1800" baseline="30000" dirty="0"/>
              <a:t>[s]</a:t>
            </a:r>
            <a:r>
              <a:rPr lang="en-US" sz="1800" dirty="0"/>
              <a:t>​) where</a:t>
            </a:r>
          </a:p>
          <a:p>
            <a:endParaRPr lang="en-US" sz="1800" dirty="0"/>
          </a:p>
          <a:p>
            <a:endParaRPr lang="en-US" sz="1800" dirty="0"/>
          </a:p>
          <a:p>
            <a:endParaRPr lang="en-US" sz="1800" dirty="0"/>
          </a:p>
          <a:p>
            <a:r>
              <a:rPr lang="en-US" sz="1800" dirty="0"/>
              <a:t>For simplicity, let’s assume that b</a:t>
            </a:r>
            <a:r>
              <a:rPr lang="en-US" sz="1800" baseline="30000" dirty="0"/>
              <a:t>[s] </a:t>
            </a:r>
            <a:r>
              <a:rPr lang="en-US" sz="1800" dirty="0"/>
              <a:t>=0 (it will end up being true given the choice of initialization we will choose). Thus, looking element-wise at the previous equation Var(A</a:t>
            </a:r>
            <a:r>
              <a:rPr lang="en-US" sz="1800" baseline="30000" dirty="0"/>
              <a:t> [s−1]</a:t>
            </a:r>
            <a:r>
              <a:rPr lang="en-US" sz="1800" dirty="0"/>
              <a:t>) = Var(A</a:t>
            </a:r>
            <a:r>
              <a:rPr lang="en-US" sz="1800" baseline="30000" dirty="0"/>
              <a:t> [s]</a:t>
            </a:r>
            <a:r>
              <a:rPr lang="en-US" sz="1800" dirty="0"/>
              <a:t>) now gives:</a:t>
            </a:r>
          </a:p>
          <a:p>
            <a:endParaRPr lang="en-US" sz="1800" dirty="0"/>
          </a:p>
          <a:p>
            <a:pPr marL="0" indent="0">
              <a:buNone/>
            </a:pPr>
            <a:r>
              <a:rPr lang="en-US" sz="1800" dirty="0"/>
              <a:t>			</a:t>
            </a:r>
          </a:p>
        </p:txBody>
      </p:sp>
      <p:graphicFrame>
        <p:nvGraphicFramePr>
          <p:cNvPr id="4" name="Object 3">
            <a:extLst>
              <a:ext uri="{FF2B5EF4-FFF2-40B4-BE49-F238E27FC236}">
                <a16:creationId xmlns:a16="http://schemas.microsoft.com/office/drawing/2014/main" id="{BAF194CB-BBEE-6B0F-6FEB-E0270DCAAC95}"/>
              </a:ext>
            </a:extLst>
          </p:cNvPr>
          <p:cNvGraphicFramePr>
            <a:graphicFrameLocks noChangeAspect="1"/>
          </p:cNvGraphicFramePr>
          <p:nvPr>
            <p:extLst>
              <p:ext uri="{D42A27DB-BD31-4B8C-83A1-F6EECF244321}">
                <p14:modId xmlns:p14="http://schemas.microsoft.com/office/powerpoint/2010/main" val="2616654974"/>
              </p:ext>
            </p:extLst>
          </p:nvPr>
        </p:nvGraphicFramePr>
        <p:xfrm>
          <a:off x="3373120" y="3028950"/>
          <a:ext cx="2494280" cy="779462"/>
        </p:xfrm>
        <a:graphic>
          <a:graphicData uri="http://schemas.openxmlformats.org/presentationml/2006/ole">
            <mc:AlternateContent xmlns:mc="http://schemas.openxmlformats.org/markup-compatibility/2006">
              <mc:Choice xmlns:v="urn:schemas-microsoft-com:vml" Requires="v">
                <p:oleObj name="Equation" r:id="rId2" imgW="1422360" imgH="444240" progId="Equation.DSMT4">
                  <p:embed/>
                </p:oleObj>
              </mc:Choice>
              <mc:Fallback>
                <p:oleObj name="Equation" r:id="rId2" imgW="1422360" imgH="444240" progId="Equation.DSMT4">
                  <p:embed/>
                  <p:pic>
                    <p:nvPicPr>
                      <p:cNvPr id="0" name=""/>
                      <p:cNvPicPr/>
                      <p:nvPr/>
                    </p:nvPicPr>
                    <p:blipFill>
                      <a:blip r:embed="rId3"/>
                      <a:stretch>
                        <a:fillRect/>
                      </a:stretch>
                    </p:blipFill>
                    <p:spPr>
                      <a:xfrm>
                        <a:off x="3373120" y="3028950"/>
                        <a:ext cx="2494280" cy="779462"/>
                      </a:xfrm>
                      <a:prstGeom prst="rect">
                        <a:avLst/>
                      </a:prstGeom>
                    </p:spPr>
                  </p:pic>
                </p:oleObj>
              </mc:Fallback>
            </mc:AlternateContent>
          </a:graphicData>
        </a:graphic>
      </p:graphicFrame>
    </p:spTree>
    <p:extLst>
      <p:ext uri="{BB962C8B-B14F-4D97-AF65-F5344CB8AC3E}">
        <p14:creationId xmlns:p14="http://schemas.microsoft.com/office/powerpoint/2010/main" val="1105360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24DAD-7863-FA19-2E48-19C11A7DBDAC}"/>
              </a:ext>
            </a:extLst>
          </p:cNvPr>
          <p:cNvSpPr>
            <a:spLocks noGrp="1"/>
          </p:cNvSpPr>
          <p:nvPr>
            <p:ph type="title"/>
          </p:nvPr>
        </p:nvSpPr>
        <p:spPr>
          <a:xfrm>
            <a:off x="1600200" y="285750"/>
            <a:ext cx="6516682" cy="490538"/>
          </a:xfrm>
        </p:spPr>
        <p:txBody>
          <a:bodyPr/>
          <a:lstStyle/>
          <a:p>
            <a:r>
              <a:rPr lang="en-US" dirty="0"/>
              <a:t>In This Chapter</a:t>
            </a:r>
          </a:p>
        </p:txBody>
      </p:sp>
      <p:sp>
        <p:nvSpPr>
          <p:cNvPr id="3" name="Content Placeholder 2">
            <a:extLst>
              <a:ext uri="{FF2B5EF4-FFF2-40B4-BE49-F238E27FC236}">
                <a16:creationId xmlns:a16="http://schemas.microsoft.com/office/drawing/2014/main" id="{4F609D82-AA31-3841-69F7-992935A5B109}"/>
              </a:ext>
            </a:extLst>
          </p:cNvPr>
          <p:cNvSpPr>
            <a:spLocks noGrp="1"/>
          </p:cNvSpPr>
          <p:nvPr>
            <p:ph idx="1"/>
          </p:nvPr>
        </p:nvSpPr>
        <p:spPr>
          <a:xfrm>
            <a:off x="1828800" y="1733550"/>
            <a:ext cx="5257800" cy="2311629"/>
          </a:xfrm>
        </p:spPr>
        <p:txBody>
          <a:bodyPr/>
          <a:lstStyle/>
          <a:p>
            <a:r>
              <a:rPr lang="en-US"/>
              <a:t>Training </a:t>
            </a:r>
            <a:r>
              <a:rPr lang="en-US" dirty="0"/>
              <a:t>parameters vs hyperparameters</a:t>
            </a:r>
          </a:p>
          <a:p>
            <a:r>
              <a:rPr lang="en-US" dirty="0"/>
              <a:t>Parameters initialization</a:t>
            </a:r>
          </a:p>
          <a:p>
            <a:r>
              <a:rPr lang="en-US" dirty="0"/>
              <a:t>Training, validation, and testing sets</a:t>
            </a:r>
          </a:p>
          <a:p>
            <a:r>
              <a:rPr lang="en-US" dirty="0"/>
              <a:t>Common pitfalls in the training data split</a:t>
            </a:r>
          </a:p>
          <a:p>
            <a:r>
              <a:rPr lang="en-US" dirty="0"/>
              <a:t>Cross-validation</a:t>
            </a:r>
          </a:p>
          <a:p>
            <a:r>
              <a:rPr lang="en-US" dirty="0"/>
              <a:t>Data augmentation</a:t>
            </a:r>
          </a:p>
        </p:txBody>
      </p:sp>
    </p:spTree>
    <p:extLst>
      <p:ext uri="{BB962C8B-B14F-4D97-AF65-F5344CB8AC3E}">
        <p14:creationId xmlns:p14="http://schemas.microsoft.com/office/powerpoint/2010/main" val="2942692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1143001" y="285750"/>
            <a:ext cx="7772400" cy="490538"/>
          </a:xfrm>
        </p:spPr>
        <p:txBody>
          <a:bodyPr/>
          <a:lstStyle/>
          <a:p>
            <a:r>
              <a:rPr lang="en-US" dirty="0"/>
              <a:t>IV. Justification for Xavier Initialization (3/7)</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648504" y="1479532"/>
            <a:ext cx="8251823" cy="2488852"/>
          </a:xfrm>
        </p:spPr>
        <p:txBody>
          <a:bodyPr/>
          <a:lstStyle/>
          <a:p>
            <a:r>
              <a:rPr lang="en-US" sz="1800" dirty="0"/>
              <a:t>A common math trick is to extract the summation outside the variance. To do this, we must make the following three assumptions:</a:t>
            </a:r>
          </a:p>
          <a:p>
            <a:pPr marL="642938" lvl="1" indent="-342900">
              <a:buClr>
                <a:schemeClr val="tx1"/>
              </a:buClr>
              <a:buSzPct val="100000"/>
              <a:buFont typeface="+mj-lt"/>
              <a:buAutoNum type="arabicPeriod"/>
            </a:pPr>
            <a:r>
              <a:rPr lang="en-US" sz="1800" dirty="0"/>
              <a:t>Weights are independent and identically distributed</a:t>
            </a:r>
          </a:p>
          <a:p>
            <a:pPr marL="642938" lvl="1" indent="-342900">
              <a:buClr>
                <a:schemeClr val="tx1"/>
              </a:buClr>
              <a:buSzPct val="100000"/>
              <a:buFont typeface="+mj-lt"/>
              <a:buAutoNum type="arabicPeriod"/>
            </a:pPr>
            <a:r>
              <a:rPr lang="en-US" sz="1800" dirty="0"/>
              <a:t>Inputs are independent and identically distributed</a:t>
            </a:r>
          </a:p>
          <a:p>
            <a:pPr marL="642938" lvl="1" indent="-342900">
              <a:buClr>
                <a:schemeClr val="tx1"/>
              </a:buClr>
              <a:buSzPct val="100000"/>
              <a:buFont typeface="+mj-lt"/>
              <a:buAutoNum type="arabicPeriod"/>
            </a:pPr>
            <a:r>
              <a:rPr lang="en-US" sz="1800" dirty="0"/>
              <a:t>Weights and inputs are mutually independent</a:t>
            </a:r>
          </a:p>
          <a:p>
            <a:r>
              <a:rPr lang="en-US" sz="1800" dirty="0"/>
              <a:t>Thus, now we have:</a:t>
            </a:r>
          </a:p>
          <a:p>
            <a:endParaRPr lang="en-US" sz="1800" dirty="0"/>
          </a:p>
          <a:p>
            <a:endParaRPr lang="en-US" sz="1800" dirty="0"/>
          </a:p>
          <a:p>
            <a:r>
              <a:rPr lang="en-US" sz="1600" dirty="0"/>
              <a:t>Another common math trick is to convert the variance of a product into a product of variances. Here is the formula for it:</a:t>
            </a:r>
          </a:p>
          <a:p>
            <a:pPr marL="0" indent="0">
              <a:buNone/>
            </a:pPr>
            <a:r>
              <a:rPr lang="en-US" sz="1800" dirty="0"/>
              <a:t>	      Var(XY) = E[X]</a:t>
            </a:r>
            <a:r>
              <a:rPr lang="en-US" sz="1800" baseline="30000" dirty="0"/>
              <a:t>2</a:t>
            </a:r>
            <a:r>
              <a:rPr lang="en-US" sz="1800" dirty="0"/>
              <a:t>Var(Y) + Var(X)E[Y]</a:t>
            </a:r>
            <a:r>
              <a:rPr lang="en-US" sz="1800" baseline="30000" dirty="0"/>
              <a:t>2</a:t>
            </a:r>
            <a:r>
              <a:rPr lang="en-US" sz="1800" dirty="0"/>
              <a:t> + Var(X(Var(Y)</a:t>
            </a:r>
          </a:p>
        </p:txBody>
      </p:sp>
      <p:graphicFrame>
        <p:nvGraphicFramePr>
          <p:cNvPr id="4" name="Object 3">
            <a:extLst>
              <a:ext uri="{FF2B5EF4-FFF2-40B4-BE49-F238E27FC236}">
                <a16:creationId xmlns:a16="http://schemas.microsoft.com/office/drawing/2014/main" id="{BAF194CB-BBEE-6B0F-6FEB-E0270DCAAC95}"/>
              </a:ext>
            </a:extLst>
          </p:cNvPr>
          <p:cNvGraphicFramePr>
            <a:graphicFrameLocks noChangeAspect="1"/>
          </p:cNvGraphicFramePr>
          <p:nvPr>
            <p:extLst>
              <p:ext uri="{D42A27DB-BD31-4B8C-83A1-F6EECF244321}">
                <p14:modId xmlns:p14="http://schemas.microsoft.com/office/powerpoint/2010/main" val="2016391070"/>
              </p:ext>
            </p:extLst>
          </p:nvPr>
        </p:nvGraphicFramePr>
        <p:xfrm>
          <a:off x="2438400" y="760587"/>
          <a:ext cx="4419600" cy="827088"/>
        </p:xfrm>
        <a:graphic>
          <a:graphicData uri="http://schemas.openxmlformats.org/presentationml/2006/ole">
            <mc:AlternateContent xmlns:mc="http://schemas.openxmlformats.org/markup-compatibility/2006">
              <mc:Choice xmlns:v="urn:schemas-microsoft-com:vml" Requires="v">
                <p:oleObj name="Equation" r:id="rId2" imgW="2577960" imgH="482400" progId="Equation.DSMT4">
                  <p:embed/>
                </p:oleObj>
              </mc:Choice>
              <mc:Fallback>
                <p:oleObj name="Equation" r:id="rId2" imgW="2577960" imgH="482400" progId="Equation.DSMT4">
                  <p:embed/>
                  <p:pic>
                    <p:nvPicPr>
                      <p:cNvPr id="4" name="Object 3">
                        <a:extLst>
                          <a:ext uri="{FF2B5EF4-FFF2-40B4-BE49-F238E27FC236}">
                            <a16:creationId xmlns:a16="http://schemas.microsoft.com/office/drawing/2014/main" id="{BAF194CB-BBEE-6B0F-6FEB-E0270DCAAC95}"/>
                          </a:ext>
                        </a:extLst>
                      </p:cNvPr>
                      <p:cNvPicPr/>
                      <p:nvPr/>
                    </p:nvPicPr>
                    <p:blipFill>
                      <a:blip r:embed="rId3"/>
                      <a:stretch>
                        <a:fillRect/>
                      </a:stretch>
                    </p:blipFill>
                    <p:spPr>
                      <a:xfrm>
                        <a:off x="2438400" y="760587"/>
                        <a:ext cx="4419600" cy="827088"/>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36B66C59-2FA2-2D28-5C41-3AB87726B1C0}"/>
              </a:ext>
            </a:extLst>
          </p:cNvPr>
          <p:cNvGraphicFramePr>
            <a:graphicFrameLocks noChangeAspect="1"/>
          </p:cNvGraphicFramePr>
          <p:nvPr>
            <p:extLst>
              <p:ext uri="{D42A27DB-BD31-4B8C-83A1-F6EECF244321}">
                <p14:modId xmlns:p14="http://schemas.microsoft.com/office/powerpoint/2010/main" val="824248145"/>
              </p:ext>
            </p:extLst>
          </p:nvPr>
        </p:nvGraphicFramePr>
        <p:xfrm>
          <a:off x="1981200" y="3028950"/>
          <a:ext cx="5880435" cy="730250"/>
        </p:xfrm>
        <a:graphic>
          <a:graphicData uri="http://schemas.openxmlformats.org/presentationml/2006/ole">
            <mc:AlternateContent xmlns:mc="http://schemas.openxmlformats.org/markup-compatibility/2006">
              <mc:Choice xmlns:v="urn:schemas-microsoft-com:vml" Requires="v">
                <p:oleObj name="Equation" r:id="rId4" imgW="3886200" imgH="482400" progId="Equation.DSMT4">
                  <p:embed/>
                </p:oleObj>
              </mc:Choice>
              <mc:Fallback>
                <p:oleObj name="Equation" r:id="rId4" imgW="3886200" imgH="482400" progId="Equation.DSMT4">
                  <p:embed/>
                  <p:pic>
                    <p:nvPicPr>
                      <p:cNvPr id="0" name=""/>
                      <p:cNvPicPr/>
                      <p:nvPr/>
                    </p:nvPicPr>
                    <p:blipFill>
                      <a:blip r:embed="rId5"/>
                      <a:stretch>
                        <a:fillRect/>
                      </a:stretch>
                    </p:blipFill>
                    <p:spPr>
                      <a:xfrm>
                        <a:off x="1981200" y="3028950"/>
                        <a:ext cx="5880435" cy="730250"/>
                      </a:xfrm>
                      <a:prstGeom prst="rect">
                        <a:avLst/>
                      </a:prstGeom>
                    </p:spPr>
                  </p:pic>
                </p:oleObj>
              </mc:Fallback>
            </mc:AlternateContent>
          </a:graphicData>
        </a:graphic>
      </p:graphicFrame>
    </p:spTree>
    <p:extLst>
      <p:ext uri="{BB962C8B-B14F-4D97-AF65-F5344CB8AC3E}">
        <p14:creationId xmlns:p14="http://schemas.microsoft.com/office/powerpoint/2010/main" val="42635231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1219201" y="285750"/>
            <a:ext cx="7696200" cy="490538"/>
          </a:xfrm>
        </p:spPr>
        <p:txBody>
          <a:bodyPr/>
          <a:lstStyle/>
          <a:p>
            <a:r>
              <a:rPr lang="en-US" dirty="0"/>
              <a:t>IV. Justification for Xavier Initialization (4/7)</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335902" y="776288"/>
            <a:ext cx="8480423" cy="1896600"/>
          </a:xfrm>
        </p:spPr>
        <p:txBody>
          <a:bodyPr/>
          <a:lstStyle/>
          <a:p>
            <a:r>
              <a:rPr lang="en-US" sz="1800" dirty="0"/>
              <a:t>Using this formula with X = </a:t>
            </a:r>
            <a:r>
              <a:rPr lang="en-US" sz="1800" dirty="0" err="1"/>
              <a:t>w</a:t>
            </a:r>
            <a:r>
              <a:rPr lang="en-US" sz="1800" baseline="-25000" dirty="0" err="1"/>
              <a:t>kj</a:t>
            </a:r>
            <a:r>
              <a:rPr lang="en-US" sz="1800" baseline="30000" dirty="0"/>
              <a:t>[s]</a:t>
            </a:r>
            <a:r>
              <a:rPr lang="en-US" sz="1800" dirty="0"/>
              <a:t> and Y = </a:t>
            </a:r>
            <a:r>
              <a:rPr lang="en-US" sz="1800" dirty="0" err="1"/>
              <a:t>a</a:t>
            </a:r>
            <a:r>
              <a:rPr lang="en-US" sz="1800" baseline="-25000" dirty="0" err="1"/>
              <a:t>j</a:t>
            </a:r>
            <a:r>
              <a:rPr lang="en-US" sz="1800" baseline="30000" dirty="0"/>
              <a:t>[s-1]</a:t>
            </a:r>
            <a:r>
              <a:rPr lang="en-US" sz="1800" dirty="0"/>
              <a:t>​, we get:</a:t>
            </a:r>
            <a:endParaRPr lang="en-US" sz="1800" baseline="-25000" dirty="0"/>
          </a:p>
          <a:p>
            <a:pPr marL="0" indent="0">
              <a:buNone/>
            </a:pPr>
            <a:endParaRPr lang="en-US" sz="1800" dirty="0"/>
          </a:p>
          <a:p>
            <a:pPr marL="0" indent="0">
              <a:buNone/>
            </a:pPr>
            <a:r>
              <a:rPr lang="en-US" sz="1800" dirty="0"/>
              <a:t>    Var(</a:t>
            </a:r>
            <a:r>
              <a:rPr lang="en-US" sz="1800" dirty="0" err="1"/>
              <a:t>w</a:t>
            </a:r>
            <a:r>
              <a:rPr lang="en-US" sz="1800" baseline="-25000" dirty="0" err="1"/>
              <a:t>kj</a:t>
            </a:r>
            <a:r>
              <a:rPr lang="en-US" sz="1800" baseline="30000" dirty="0"/>
              <a:t>[s]</a:t>
            </a:r>
            <a:r>
              <a:rPr lang="en-US" sz="1800" dirty="0" err="1"/>
              <a:t>a</a:t>
            </a:r>
            <a:r>
              <a:rPr lang="en-US" sz="1800" baseline="-25000" dirty="0" err="1"/>
              <a:t>j</a:t>
            </a:r>
            <a:r>
              <a:rPr lang="en-US" sz="1800" baseline="30000" dirty="0"/>
              <a:t>[s-1]</a:t>
            </a:r>
            <a:r>
              <a:rPr lang="en-US" sz="1800" dirty="0"/>
              <a:t>) = E[</a:t>
            </a:r>
            <a:r>
              <a:rPr lang="en-US" sz="1800" dirty="0" err="1"/>
              <a:t>w</a:t>
            </a:r>
            <a:r>
              <a:rPr lang="en-US" sz="1800" baseline="-25000" dirty="0" err="1"/>
              <a:t>kj</a:t>
            </a:r>
            <a:r>
              <a:rPr lang="en-US" sz="1800" baseline="30000" dirty="0"/>
              <a:t>[s]</a:t>
            </a:r>
            <a:r>
              <a:rPr lang="en-US" sz="1800" dirty="0"/>
              <a:t>]</a:t>
            </a:r>
            <a:r>
              <a:rPr lang="en-US" sz="1800" baseline="30000" dirty="0"/>
              <a:t>2</a:t>
            </a:r>
            <a:r>
              <a:rPr lang="en-US" sz="1800" dirty="0"/>
              <a:t>Var(</a:t>
            </a:r>
            <a:r>
              <a:rPr lang="en-US" sz="1800" dirty="0" err="1"/>
              <a:t>a</a:t>
            </a:r>
            <a:r>
              <a:rPr lang="en-US" sz="1800" baseline="-25000" dirty="0" err="1"/>
              <a:t>j</a:t>
            </a:r>
            <a:r>
              <a:rPr lang="en-US" sz="1800" baseline="30000" dirty="0"/>
              <a:t>[s-1]</a:t>
            </a:r>
            <a:r>
              <a:rPr lang="en-US" sz="1800" dirty="0"/>
              <a:t>)+Var(</a:t>
            </a:r>
            <a:r>
              <a:rPr lang="en-US" sz="1800" dirty="0" err="1"/>
              <a:t>w</a:t>
            </a:r>
            <a:r>
              <a:rPr lang="en-US" sz="1800" baseline="-25000" dirty="0" err="1"/>
              <a:t>kj</a:t>
            </a:r>
            <a:r>
              <a:rPr lang="en-US" sz="1800" baseline="30000" dirty="0"/>
              <a:t>[s]</a:t>
            </a:r>
            <a:r>
              <a:rPr lang="en-US" sz="1800" dirty="0"/>
              <a:t>)E[</a:t>
            </a:r>
            <a:r>
              <a:rPr lang="en-US" sz="1800" dirty="0" err="1"/>
              <a:t>a</a:t>
            </a:r>
            <a:r>
              <a:rPr lang="en-US" sz="1800" baseline="-25000" dirty="0" err="1"/>
              <a:t>j</a:t>
            </a:r>
            <a:r>
              <a:rPr lang="en-US" sz="1800" baseline="30000" dirty="0"/>
              <a:t>[s-1]</a:t>
            </a:r>
            <a:r>
              <a:rPr lang="en-US" sz="1800" dirty="0"/>
              <a:t>]</a:t>
            </a:r>
            <a:r>
              <a:rPr lang="en-US" sz="1800" baseline="30000" dirty="0"/>
              <a:t>2</a:t>
            </a:r>
            <a:r>
              <a:rPr lang="en-US" sz="1800" dirty="0"/>
              <a:t>+Var(</a:t>
            </a:r>
            <a:r>
              <a:rPr lang="en-US" sz="1800" dirty="0" err="1"/>
              <a:t>w</a:t>
            </a:r>
            <a:r>
              <a:rPr lang="en-US" sz="1800" baseline="-25000" dirty="0" err="1"/>
              <a:t>kj</a:t>
            </a:r>
            <a:r>
              <a:rPr lang="en-US" sz="1800" baseline="30000" dirty="0"/>
              <a:t>[s]</a:t>
            </a:r>
            <a:r>
              <a:rPr lang="en-US" sz="1800" dirty="0"/>
              <a:t>)(Var(</a:t>
            </a:r>
            <a:r>
              <a:rPr lang="en-US" sz="1800" dirty="0" err="1"/>
              <a:t>a</a:t>
            </a:r>
            <a:r>
              <a:rPr lang="en-US" sz="1800" baseline="-25000" dirty="0" err="1"/>
              <a:t>j</a:t>
            </a:r>
            <a:r>
              <a:rPr lang="en-US" sz="1800" baseline="30000" dirty="0"/>
              <a:t>[s-1]</a:t>
            </a:r>
            <a:r>
              <a:rPr lang="en-US" sz="1800" dirty="0"/>
              <a:t>)</a:t>
            </a:r>
          </a:p>
          <a:p>
            <a:endParaRPr lang="en-US" sz="1800" dirty="0"/>
          </a:p>
          <a:p>
            <a:r>
              <a:rPr lang="en-US" sz="1800" dirty="0"/>
              <a:t>We’re almost done! The first assumption leads to E[</a:t>
            </a:r>
            <a:r>
              <a:rPr lang="en-US" sz="1800" dirty="0" err="1"/>
              <a:t>w</a:t>
            </a:r>
            <a:r>
              <a:rPr lang="en-US" sz="1800" baseline="-25000" dirty="0" err="1"/>
              <a:t>kj</a:t>
            </a:r>
            <a:r>
              <a:rPr lang="en-US" sz="1800" baseline="30000" dirty="0"/>
              <a:t>[s]</a:t>
            </a:r>
            <a:r>
              <a:rPr lang="en-US" sz="1800" dirty="0"/>
              <a:t>]</a:t>
            </a:r>
            <a:r>
              <a:rPr lang="en-US" sz="1800" baseline="30000" dirty="0"/>
              <a:t>2 </a:t>
            </a:r>
            <a:r>
              <a:rPr lang="en-US" sz="1800" dirty="0"/>
              <a:t>= 0 and the second assumption leads to E[</a:t>
            </a:r>
            <a:r>
              <a:rPr lang="en-US" sz="1800" dirty="0" err="1"/>
              <a:t>a</a:t>
            </a:r>
            <a:r>
              <a:rPr lang="en-US" sz="1800" baseline="-25000" dirty="0" err="1"/>
              <a:t>j</a:t>
            </a:r>
            <a:r>
              <a:rPr lang="en-US" sz="1800" baseline="30000" dirty="0"/>
              <a:t>[s-1]</a:t>
            </a:r>
            <a:r>
              <a:rPr lang="en-US" sz="1800" dirty="0"/>
              <a:t>]</a:t>
            </a:r>
            <a:r>
              <a:rPr lang="en-US" sz="1800" baseline="30000" dirty="0"/>
              <a:t>2</a:t>
            </a:r>
            <a:r>
              <a:rPr lang="en-US" sz="1800" dirty="0"/>
              <a:t> = 0 because weights are initialized with zero mean, and inputs are normalized. Thus:</a:t>
            </a:r>
          </a:p>
          <a:p>
            <a:endParaRPr lang="en-US" sz="1800" dirty="0"/>
          </a:p>
          <a:p>
            <a:endParaRPr lang="en-US" sz="1800" dirty="0"/>
          </a:p>
          <a:p>
            <a:r>
              <a:rPr lang="en-US" sz="1800" dirty="0"/>
              <a:t>The equality above results from our first assumption stating that:</a:t>
            </a:r>
          </a:p>
          <a:p>
            <a:pPr marL="0" indent="0">
              <a:buNone/>
            </a:pPr>
            <a:r>
              <a:rPr lang="en-US" sz="1800" dirty="0"/>
              <a:t>		Var(</a:t>
            </a:r>
            <a:r>
              <a:rPr lang="en-US" sz="1800" dirty="0" err="1"/>
              <a:t>w</a:t>
            </a:r>
            <a:r>
              <a:rPr lang="en-US" sz="1800" baseline="-25000" dirty="0" err="1"/>
              <a:t>kj</a:t>
            </a:r>
            <a:r>
              <a:rPr lang="en-US" sz="1800" baseline="30000" dirty="0"/>
              <a:t>[s]</a:t>
            </a:r>
            <a:r>
              <a:rPr lang="en-US" sz="1800" dirty="0"/>
              <a:t>) = Var(w</a:t>
            </a:r>
            <a:r>
              <a:rPr lang="en-US" sz="1800" baseline="-25000" dirty="0"/>
              <a:t>11</a:t>
            </a:r>
            <a:r>
              <a:rPr lang="en-US" sz="1800" baseline="30000" dirty="0"/>
              <a:t>[s]</a:t>
            </a:r>
            <a:r>
              <a:rPr lang="en-US" sz="1800" dirty="0"/>
              <a:t>) = Var(w</a:t>
            </a:r>
            <a:r>
              <a:rPr lang="en-US" sz="1800" baseline="-25000" dirty="0"/>
              <a:t>12</a:t>
            </a:r>
            <a:r>
              <a:rPr lang="en-US" sz="1800" baseline="30000" dirty="0"/>
              <a:t>[s]</a:t>
            </a:r>
            <a:r>
              <a:rPr lang="en-US" sz="1800" dirty="0"/>
              <a:t>) = … = Var(</a:t>
            </a:r>
            <a:r>
              <a:rPr lang="en-US" sz="1800" dirty="0" err="1"/>
              <a:t>W</a:t>
            </a:r>
            <a:r>
              <a:rPr lang="en-US" sz="1800" baseline="-25000" dirty="0" err="1"/>
              <a:t>j</a:t>
            </a:r>
            <a:r>
              <a:rPr lang="en-US" sz="1800" baseline="30000" dirty="0"/>
              <a:t>[s]</a:t>
            </a:r>
            <a:r>
              <a:rPr lang="en-US" sz="1800" dirty="0"/>
              <a:t>) </a:t>
            </a:r>
          </a:p>
          <a:p>
            <a:r>
              <a:rPr lang="en-US" sz="1800" dirty="0"/>
              <a:t>Similarly the second assumption leads to:</a:t>
            </a:r>
          </a:p>
          <a:p>
            <a:pPr marL="0" indent="0">
              <a:buNone/>
            </a:pPr>
            <a:r>
              <a:rPr lang="en-US" sz="1800" dirty="0"/>
              <a:t>		Var(</a:t>
            </a:r>
            <a:r>
              <a:rPr lang="en-US" sz="1800" dirty="0" err="1"/>
              <a:t>w</a:t>
            </a:r>
            <a:r>
              <a:rPr lang="en-US" sz="1800" baseline="-25000" dirty="0" err="1"/>
              <a:t>kj</a:t>
            </a:r>
            <a:r>
              <a:rPr lang="en-US" sz="1800" baseline="30000" dirty="0"/>
              <a:t>[s-1]</a:t>
            </a:r>
            <a:r>
              <a:rPr lang="en-US" sz="1800" dirty="0"/>
              <a:t>) = Var(w</a:t>
            </a:r>
            <a:r>
              <a:rPr lang="en-US" sz="1800" baseline="-25000" dirty="0"/>
              <a:t>11</a:t>
            </a:r>
            <a:r>
              <a:rPr lang="en-US" sz="1800" baseline="30000" dirty="0"/>
              <a:t>[s-1]</a:t>
            </a:r>
            <a:r>
              <a:rPr lang="en-US" sz="1800" dirty="0"/>
              <a:t>) = Var(w</a:t>
            </a:r>
            <a:r>
              <a:rPr lang="en-US" sz="1800" baseline="-25000" dirty="0"/>
              <a:t>12</a:t>
            </a:r>
            <a:r>
              <a:rPr lang="en-US" sz="1800" baseline="30000" dirty="0"/>
              <a:t>[s-1]</a:t>
            </a:r>
            <a:r>
              <a:rPr lang="en-US" sz="1800" dirty="0"/>
              <a:t>) = … = Var(</a:t>
            </a:r>
            <a:r>
              <a:rPr lang="en-US" sz="1800" dirty="0" err="1"/>
              <a:t>W</a:t>
            </a:r>
            <a:r>
              <a:rPr lang="en-US" sz="1800" baseline="-25000" dirty="0" err="1"/>
              <a:t>j</a:t>
            </a:r>
            <a:r>
              <a:rPr lang="en-US" sz="1800" baseline="30000" dirty="0"/>
              <a:t>[s-1]</a:t>
            </a:r>
            <a:r>
              <a:rPr lang="en-US" sz="1800" dirty="0"/>
              <a:t>) </a:t>
            </a:r>
          </a:p>
          <a:p>
            <a:r>
              <a:rPr lang="en-US" sz="1800" dirty="0"/>
              <a:t>With the same idea:</a:t>
            </a:r>
          </a:p>
          <a:p>
            <a:pPr marL="0" indent="0">
              <a:buNone/>
            </a:pPr>
            <a:r>
              <a:rPr lang="en-US" sz="1800" dirty="0"/>
              <a:t>		Var(Z</a:t>
            </a:r>
            <a:r>
              <a:rPr lang="en-US" sz="1800" baseline="30000" dirty="0"/>
              <a:t>[s]</a:t>
            </a:r>
            <a:r>
              <a:rPr lang="en-US" sz="1800" dirty="0"/>
              <a:t>) = Var(</a:t>
            </a:r>
            <a:r>
              <a:rPr lang="en-US" sz="1800" dirty="0" err="1"/>
              <a:t>z</a:t>
            </a:r>
            <a:r>
              <a:rPr lang="en-US" sz="1800" baseline="-25000" dirty="0" err="1"/>
              <a:t>k</a:t>
            </a:r>
            <a:r>
              <a:rPr lang="en-US" sz="1800" baseline="30000" dirty="0"/>
              <a:t>[s]</a:t>
            </a:r>
            <a:r>
              <a:rPr lang="en-US" sz="1800" dirty="0"/>
              <a:t>)</a:t>
            </a:r>
          </a:p>
        </p:txBody>
      </p:sp>
      <p:graphicFrame>
        <p:nvGraphicFramePr>
          <p:cNvPr id="5" name="Object 4">
            <a:extLst>
              <a:ext uri="{FF2B5EF4-FFF2-40B4-BE49-F238E27FC236}">
                <a16:creationId xmlns:a16="http://schemas.microsoft.com/office/drawing/2014/main" id="{36B66C59-2FA2-2D28-5C41-3AB87726B1C0}"/>
              </a:ext>
            </a:extLst>
          </p:cNvPr>
          <p:cNvGraphicFramePr>
            <a:graphicFrameLocks noChangeAspect="1"/>
          </p:cNvGraphicFramePr>
          <p:nvPr>
            <p:extLst>
              <p:ext uri="{D42A27DB-BD31-4B8C-83A1-F6EECF244321}">
                <p14:modId xmlns:p14="http://schemas.microsoft.com/office/powerpoint/2010/main" val="2236128892"/>
              </p:ext>
            </p:extLst>
          </p:nvPr>
        </p:nvGraphicFramePr>
        <p:xfrm>
          <a:off x="630238" y="2710559"/>
          <a:ext cx="8285162" cy="660942"/>
        </p:xfrm>
        <a:graphic>
          <a:graphicData uri="http://schemas.openxmlformats.org/presentationml/2006/ole">
            <mc:AlternateContent xmlns:mc="http://schemas.openxmlformats.org/markup-compatibility/2006">
              <mc:Choice xmlns:v="urn:schemas-microsoft-com:vml" Requires="v">
                <p:oleObj name="Equation" r:id="rId2" imgW="5574960" imgH="444240" progId="Equation.DSMT4">
                  <p:embed/>
                </p:oleObj>
              </mc:Choice>
              <mc:Fallback>
                <p:oleObj name="Equation" r:id="rId2" imgW="5574960" imgH="444240" progId="Equation.DSMT4">
                  <p:embed/>
                  <p:pic>
                    <p:nvPicPr>
                      <p:cNvPr id="5" name="Object 4">
                        <a:extLst>
                          <a:ext uri="{FF2B5EF4-FFF2-40B4-BE49-F238E27FC236}">
                            <a16:creationId xmlns:a16="http://schemas.microsoft.com/office/drawing/2014/main" id="{36B66C59-2FA2-2D28-5C41-3AB87726B1C0}"/>
                          </a:ext>
                        </a:extLst>
                      </p:cNvPr>
                      <p:cNvPicPr/>
                      <p:nvPr/>
                    </p:nvPicPr>
                    <p:blipFill>
                      <a:blip r:embed="rId3"/>
                      <a:stretch>
                        <a:fillRect/>
                      </a:stretch>
                    </p:blipFill>
                    <p:spPr>
                      <a:xfrm>
                        <a:off x="630238" y="2710559"/>
                        <a:ext cx="8285162" cy="660942"/>
                      </a:xfrm>
                      <a:prstGeom prst="rect">
                        <a:avLst/>
                      </a:prstGeom>
                    </p:spPr>
                  </p:pic>
                </p:oleObj>
              </mc:Fallback>
            </mc:AlternateContent>
          </a:graphicData>
        </a:graphic>
      </p:graphicFrame>
    </p:spTree>
    <p:extLst>
      <p:ext uri="{BB962C8B-B14F-4D97-AF65-F5344CB8AC3E}">
        <p14:creationId xmlns:p14="http://schemas.microsoft.com/office/powerpoint/2010/main" val="32836040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1219201" y="285750"/>
            <a:ext cx="7696200" cy="490538"/>
          </a:xfrm>
        </p:spPr>
        <p:txBody>
          <a:bodyPr/>
          <a:lstStyle/>
          <a:p>
            <a:r>
              <a:rPr lang="en-US" dirty="0"/>
              <a:t>IV. Justification for Xavier Initialization (5/7)</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304800" y="709050"/>
            <a:ext cx="8382000" cy="1896600"/>
          </a:xfrm>
        </p:spPr>
        <p:txBody>
          <a:bodyPr/>
          <a:lstStyle/>
          <a:p>
            <a:r>
              <a:rPr lang="en-US" sz="1800" dirty="0"/>
              <a:t>Wrapping up everything, we have:</a:t>
            </a:r>
          </a:p>
          <a:p>
            <a:pPr marL="0" indent="0">
              <a:buNone/>
            </a:pPr>
            <a:r>
              <a:rPr lang="en-US" sz="1800" dirty="0"/>
              <a:t>		 Var(A</a:t>
            </a:r>
            <a:r>
              <a:rPr lang="en-US" sz="1800" baseline="30000" dirty="0"/>
              <a:t>[s]</a:t>
            </a:r>
            <a:r>
              <a:rPr lang="en-US" sz="1800" dirty="0"/>
              <a:t>) = n</a:t>
            </a:r>
            <a:r>
              <a:rPr lang="en-US" sz="1800" baseline="30000" dirty="0"/>
              <a:t>[s-1]</a:t>
            </a:r>
            <a:r>
              <a:rPr lang="en-US" sz="1800" dirty="0"/>
              <a:t>Var(W</a:t>
            </a:r>
            <a:r>
              <a:rPr lang="en-US" sz="1800" baseline="30000" dirty="0"/>
              <a:t>[s]</a:t>
            </a:r>
            <a:r>
              <a:rPr lang="en-US" sz="1800" dirty="0"/>
              <a:t>)Var(A</a:t>
            </a:r>
            <a:r>
              <a:rPr lang="en-US" sz="1800" baseline="30000" dirty="0"/>
              <a:t>[s-1]</a:t>
            </a:r>
            <a:r>
              <a:rPr lang="en-US" sz="1800" dirty="0"/>
              <a:t>)</a:t>
            </a:r>
          </a:p>
          <a:p>
            <a:r>
              <a:rPr lang="en-US" sz="1800" dirty="0"/>
              <a:t>Voilà! If we want the variance to stay the same across layers </a:t>
            </a:r>
            <a:br>
              <a:rPr lang="en-US" sz="1800" dirty="0"/>
            </a:br>
            <a:r>
              <a:rPr lang="en-US" sz="1800" dirty="0"/>
              <a:t>(Var(A</a:t>
            </a:r>
            <a:r>
              <a:rPr lang="en-US" sz="1800" baseline="30000" dirty="0"/>
              <a:t>[s]</a:t>
            </a:r>
            <a:r>
              <a:rPr lang="en-US" sz="1800" dirty="0"/>
              <a:t>)=Var(A</a:t>
            </a:r>
            <a:r>
              <a:rPr lang="en-US" sz="1800" baseline="30000" dirty="0"/>
              <a:t>[s-1]</a:t>
            </a:r>
            <a:r>
              <a:rPr lang="en-US" sz="1800" dirty="0"/>
              <a:t>), we need Var(W</a:t>
            </a:r>
            <a:r>
              <a:rPr lang="en-US" sz="1800" baseline="30000" dirty="0"/>
              <a:t>[s]</a:t>
            </a:r>
            <a:r>
              <a:rPr lang="en-US" sz="1800" dirty="0"/>
              <a:t>)=1/n</a:t>
            </a:r>
            <a:r>
              <a:rPr lang="en-US" sz="1800" baseline="30000" dirty="0"/>
              <a:t>[s-1]</a:t>
            </a:r>
            <a:r>
              <a:rPr lang="en-US" sz="1800" dirty="0">
                <a:effectLst/>
              </a:rPr>
              <a:t>.</a:t>
            </a:r>
          </a:p>
          <a:p>
            <a:r>
              <a:rPr lang="en-US" sz="1800" dirty="0"/>
              <a:t>This justifies the choice of variance for Xavier initialization.</a:t>
            </a:r>
          </a:p>
          <a:p>
            <a:r>
              <a:rPr lang="en-US" sz="1800" dirty="0"/>
              <a:t>Notice that in the previous steps we did not choose a specific layer l</a:t>
            </a:r>
            <a:r>
              <a:rPr lang="en-US" sz="1800" dirty="0">
                <a:effectLst/>
              </a:rPr>
              <a:t>l</a:t>
            </a:r>
            <a:r>
              <a:rPr lang="en-US" sz="1800" dirty="0"/>
              <a:t>. Thus, we have shown that this expression holds for every layer of our network. Let [L] be the output layer of our network. Using this expression at every layer, we can link the output layer’s variance to the input layer’s variance:</a:t>
            </a:r>
          </a:p>
          <a:p>
            <a:endParaRPr lang="en-US" sz="1400" dirty="0"/>
          </a:p>
        </p:txBody>
      </p:sp>
      <p:graphicFrame>
        <p:nvGraphicFramePr>
          <p:cNvPr id="5" name="Object 4">
            <a:extLst>
              <a:ext uri="{FF2B5EF4-FFF2-40B4-BE49-F238E27FC236}">
                <a16:creationId xmlns:a16="http://schemas.microsoft.com/office/drawing/2014/main" id="{36B66C59-2FA2-2D28-5C41-3AB87726B1C0}"/>
              </a:ext>
            </a:extLst>
          </p:cNvPr>
          <p:cNvGraphicFramePr>
            <a:graphicFrameLocks noChangeAspect="1"/>
          </p:cNvGraphicFramePr>
          <p:nvPr>
            <p:extLst>
              <p:ext uri="{D42A27DB-BD31-4B8C-83A1-F6EECF244321}">
                <p14:modId xmlns:p14="http://schemas.microsoft.com/office/powerpoint/2010/main" val="2773854923"/>
              </p:ext>
            </p:extLst>
          </p:nvPr>
        </p:nvGraphicFramePr>
        <p:xfrm>
          <a:off x="2100263" y="3211513"/>
          <a:ext cx="4638675" cy="1646237"/>
        </p:xfrm>
        <a:graphic>
          <a:graphicData uri="http://schemas.openxmlformats.org/presentationml/2006/ole">
            <mc:AlternateContent xmlns:mc="http://schemas.openxmlformats.org/markup-compatibility/2006">
              <mc:Choice xmlns:v="urn:schemas-microsoft-com:vml" Requires="v">
                <p:oleObj name="Equation" r:id="rId2" imgW="3504960" imgH="1244520" progId="Equation.DSMT4">
                  <p:embed/>
                </p:oleObj>
              </mc:Choice>
              <mc:Fallback>
                <p:oleObj name="Equation" r:id="rId2" imgW="3504960" imgH="1244520" progId="Equation.DSMT4">
                  <p:embed/>
                  <p:pic>
                    <p:nvPicPr>
                      <p:cNvPr id="5" name="Object 4">
                        <a:extLst>
                          <a:ext uri="{FF2B5EF4-FFF2-40B4-BE49-F238E27FC236}">
                            <a16:creationId xmlns:a16="http://schemas.microsoft.com/office/drawing/2014/main" id="{36B66C59-2FA2-2D28-5C41-3AB87726B1C0}"/>
                          </a:ext>
                        </a:extLst>
                      </p:cNvPr>
                      <p:cNvPicPr/>
                      <p:nvPr/>
                    </p:nvPicPr>
                    <p:blipFill>
                      <a:blip r:embed="rId3"/>
                      <a:stretch>
                        <a:fillRect/>
                      </a:stretch>
                    </p:blipFill>
                    <p:spPr>
                      <a:xfrm>
                        <a:off x="2100263" y="3211513"/>
                        <a:ext cx="4638675" cy="1646237"/>
                      </a:xfrm>
                      <a:prstGeom prst="rect">
                        <a:avLst/>
                      </a:prstGeom>
                    </p:spPr>
                  </p:pic>
                </p:oleObj>
              </mc:Fallback>
            </mc:AlternateContent>
          </a:graphicData>
        </a:graphic>
      </p:graphicFrame>
    </p:spTree>
    <p:extLst>
      <p:ext uri="{BB962C8B-B14F-4D97-AF65-F5344CB8AC3E}">
        <p14:creationId xmlns:p14="http://schemas.microsoft.com/office/powerpoint/2010/main" val="1994419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1219201" y="285750"/>
            <a:ext cx="7772400" cy="490538"/>
          </a:xfrm>
        </p:spPr>
        <p:txBody>
          <a:bodyPr/>
          <a:lstStyle/>
          <a:p>
            <a:r>
              <a:rPr lang="en-US" dirty="0"/>
              <a:t>IV. Justification for Xavier Initialization (6/7)</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304800" y="776288"/>
            <a:ext cx="8382000" cy="1896600"/>
          </a:xfrm>
        </p:spPr>
        <p:txBody>
          <a:bodyPr/>
          <a:lstStyle/>
          <a:p>
            <a:r>
              <a:rPr lang="en-US" sz="1800" dirty="0"/>
              <a:t>Wrapping up everything, we have:</a:t>
            </a:r>
          </a:p>
          <a:p>
            <a:pPr marL="0" indent="0">
              <a:buNone/>
            </a:pPr>
            <a:r>
              <a:rPr lang="en-US" sz="1800" dirty="0"/>
              <a:t>		 Var(A</a:t>
            </a:r>
            <a:r>
              <a:rPr lang="en-US" sz="1800" baseline="30000" dirty="0"/>
              <a:t>[s]</a:t>
            </a:r>
            <a:r>
              <a:rPr lang="en-US" sz="1800" dirty="0"/>
              <a:t>) = n</a:t>
            </a:r>
            <a:r>
              <a:rPr lang="en-US" sz="1800" baseline="30000" dirty="0"/>
              <a:t>[s-1]</a:t>
            </a:r>
            <a:r>
              <a:rPr lang="en-US" sz="1800" dirty="0"/>
              <a:t>Var(W</a:t>
            </a:r>
            <a:r>
              <a:rPr lang="en-US" sz="1800" baseline="30000" dirty="0"/>
              <a:t>[s]</a:t>
            </a:r>
            <a:r>
              <a:rPr lang="en-US" sz="1800" dirty="0"/>
              <a:t>)Var(A</a:t>
            </a:r>
            <a:r>
              <a:rPr lang="en-US" sz="1800" baseline="30000" dirty="0"/>
              <a:t>[s-1]</a:t>
            </a:r>
            <a:r>
              <a:rPr lang="en-US" sz="1800" dirty="0"/>
              <a:t>)</a:t>
            </a:r>
          </a:p>
          <a:p>
            <a:r>
              <a:rPr lang="en-US" sz="1800" dirty="0"/>
              <a:t>Depending on how we initialize our weights, the relationship between the variance of our output and input will vary dramatically. Notice the following three cases.</a:t>
            </a:r>
          </a:p>
          <a:p>
            <a:endParaRPr lang="en-US" sz="1800" dirty="0"/>
          </a:p>
          <a:p>
            <a:endParaRPr lang="en-US" sz="1800" dirty="0"/>
          </a:p>
          <a:p>
            <a:endParaRPr lang="en-US" sz="1800" dirty="0"/>
          </a:p>
          <a:p>
            <a:endParaRPr lang="en-US" sz="1800" dirty="0"/>
          </a:p>
          <a:p>
            <a:r>
              <a:rPr lang="en-US" sz="1800" dirty="0"/>
              <a:t>Thus, in order to avoid the vanishing or exploding of the forward propagated signal, we must set n</a:t>
            </a:r>
            <a:r>
              <a:rPr lang="en-US" sz="1800" baseline="30000" dirty="0"/>
              <a:t>[s-1]</a:t>
            </a:r>
            <a:r>
              <a:rPr lang="en-US" sz="1800" dirty="0"/>
              <a:t>Var(W</a:t>
            </a:r>
            <a:r>
              <a:rPr lang="en-US" sz="1800" baseline="30000" dirty="0"/>
              <a:t> [s]</a:t>
            </a:r>
            <a:r>
              <a:rPr lang="en-US" sz="1800" dirty="0"/>
              <a:t>) = 1 by initializing Var(W</a:t>
            </a:r>
            <a:r>
              <a:rPr lang="en-US" sz="1800" baseline="30000" dirty="0"/>
              <a:t> [s]</a:t>
            </a:r>
            <a:r>
              <a:rPr lang="en-US" sz="1800" dirty="0"/>
              <a:t>) = 1/n</a:t>
            </a:r>
            <a:r>
              <a:rPr lang="en-US" sz="1800" baseline="30000" dirty="0"/>
              <a:t> [s-1]</a:t>
            </a:r>
            <a:r>
              <a:rPr lang="en-US" sz="1800" dirty="0"/>
              <a:t>. </a:t>
            </a:r>
          </a:p>
          <a:p>
            <a:r>
              <a:rPr lang="en-US" sz="1600" dirty="0"/>
              <a:t>Throughout the justification, we worked on activations computed during the forward propagation. The same result can be derived for the backpropagated gradients. Doing so, you will see that in order to avoid the vanishing or exploding gradient problem, we must set n</a:t>
            </a:r>
            <a:r>
              <a:rPr lang="en-US" sz="1600" baseline="30000" dirty="0"/>
              <a:t>[s]</a:t>
            </a:r>
            <a:r>
              <a:rPr lang="en-US" sz="1600" dirty="0"/>
              <a:t>Var(W</a:t>
            </a:r>
            <a:r>
              <a:rPr lang="en-US" sz="1600" baseline="30000" dirty="0"/>
              <a:t> [s]</a:t>
            </a:r>
            <a:r>
              <a:rPr lang="en-US" sz="1600" dirty="0"/>
              <a:t>) = 1 by initializing Var(W</a:t>
            </a:r>
            <a:r>
              <a:rPr lang="en-US" sz="1600" baseline="30000" dirty="0"/>
              <a:t> [s]</a:t>
            </a:r>
            <a:r>
              <a:rPr lang="en-US" sz="1600" dirty="0"/>
              <a:t>) = 1/n</a:t>
            </a:r>
            <a:r>
              <a:rPr lang="en-US" sz="1600" baseline="30000" dirty="0"/>
              <a:t> [s]</a:t>
            </a:r>
            <a:r>
              <a:rPr lang="en-US" sz="1600" dirty="0"/>
              <a:t>. </a:t>
            </a:r>
            <a:endParaRPr lang="en-US" sz="1800" dirty="0"/>
          </a:p>
        </p:txBody>
      </p:sp>
      <p:graphicFrame>
        <p:nvGraphicFramePr>
          <p:cNvPr id="5" name="Object 4">
            <a:extLst>
              <a:ext uri="{FF2B5EF4-FFF2-40B4-BE49-F238E27FC236}">
                <a16:creationId xmlns:a16="http://schemas.microsoft.com/office/drawing/2014/main" id="{36B66C59-2FA2-2D28-5C41-3AB87726B1C0}"/>
              </a:ext>
            </a:extLst>
          </p:cNvPr>
          <p:cNvGraphicFramePr>
            <a:graphicFrameLocks noChangeAspect="1"/>
          </p:cNvGraphicFramePr>
          <p:nvPr>
            <p:extLst>
              <p:ext uri="{D42A27DB-BD31-4B8C-83A1-F6EECF244321}">
                <p14:modId xmlns:p14="http://schemas.microsoft.com/office/powerpoint/2010/main" val="3484586465"/>
              </p:ext>
            </p:extLst>
          </p:nvPr>
        </p:nvGraphicFramePr>
        <p:xfrm>
          <a:off x="2209800" y="2125200"/>
          <a:ext cx="4348163" cy="1095375"/>
        </p:xfrm>
        <a:graphic>
          <a:graphicData uri="http://schemas.openxmlformats.org/presentationml/2006/ole">
            <mc:AlternateContent xmlns:mc="http://schemas.openxmlformats.org/markup-compatibility/2006">
              <mc:Choice xmlns:v="urn:schemas-microsoft-com:vml" Requires="v">
                <p:oleObj name="Equation" r:id="rId2" imgW="2819160" imgH="711000" progId="Equation.DSMT4">
                  <p:embed/>
                </p:oleObj>
              </mc:Choice>
              <mc:Fallback>
                <p:oleObj name="Equation" r:id="rId2" imgW="2819160" imgH="711000" progId="Equation.DSMT4">
                  <p:embed/>
                  <p:pic>
                    <p:nvPicPr>
                      <p:cNvPr id="5" name="Object 4">
                        <a:extLst>
                          <a:ext uri="{FF2B5EF4-FFF2-40B4-BE49-F238E27FC236}">
                            <a16:creationId xmlns:a16="http://schemas.microsoft.com/office/drawing/2014/main" id="{36B66C59-2FA2-2D28-5C41-3AB87726B1C0}"/>
                          </a:ext>
                        </a:extLst>
                      </p:cNvPr>
                      <p:cNvPicPr/>
                      <p:nvPr/>
                    </p:nvPicPr>
                    <p:blipFill>
                      <a:blip r:embed="rId3"/>
                      <a:stretch>
                        <a:fillRect/>
                      </a:stretch>
                    </p:blipFill>
                    <p:spPr>
                      <a:xfrm>
                        <a:off x="2209800" y="2125200"/>
                        <a:ext cx="4348163" cy="1095375"/>
                      </a:xfrm>
                      <a:prstGeom prst="rect">
                        <a:avLst/>
                      </a:prstGeom>
                    </p:spPr>
                  </p:pic>
                </p:oleObj>
              </mc:Fallback>
            </mc:AlternateContent>
          </a:graphicData>
        </a:graphic>
      </p:graphicFrame>
    </p:spTree>
    <p:extLst>
      <p:ext uri="{BB962C8B-B14F-4D97-AF65-F5344CB8AC3E}">
        <p14:creationId xmlns:p14="http://schemas.microsoft.com/office/powerpoint/2010/main" val="3219444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1393827" y="285750"/>
            <a:ext cx="7673973" cy="490538"/>
          </a:xfrm>
        </p:spPr>
        <p:txBody>
          <a:bodyPr/>
          <a:lstStyle/>
          <a:p>
            <a:r>
              <a:rPr lang="en-US" dirty="0"/>
              <a:t>IV. Justification for Xavier Initialization (7/7)</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228600" y="808864"/>
            <a:ext cx="8839200" cy="1896600"/>
          </a:xfrm>
        </p:spPr>
        <p:txBody>
          <a:bodyPr/>
          <a:lstStyle/>
          <a:p>
            <a:pPr marL="0" indent="0">
              <a:buNone/>
            </a:pPr>
            <a:r>
              <a:rPr lang="en-US" sz="1800" b="1" dirty="0"/>
              <a:t>Conclusion</a:t>
            </a:r>
          </a:p>
          <a:p>
            <a:r>
              <a:rPr lang="en-US" sz="1800" dirty="0"/>
              <a:t>In practice, Machine Learning Engineers using Xavier initialization would either initialize the weights as N(0,1/n</a:t>
            </a:r>
            <a:r>
              <a:rPr lang="en-US" sz="1800" baseline="30000" dirty="0"/>
              <a:t>[s−1]</a:t>
            </a:r>
            <a:r>
              <a:rPr lang="en-US" sz="1800" dirty="0"/>
              <a:t>) or as N(0,2/(n</a:t>
            </a:r>
            <a:r>
              <a:rPr lang="en-US" sz="1800" baseline="30000" dirty="0"/>
              <a:t>[s−1]</a:t>
            </a:r>
            <a:r>
              <a:rPr lang="en-US" sz="1800" dirty="0"/>
              <a:t> n</a:t>
            </a:r>
            <a:r>
              <a:rPr lang="en-US" sz="1800" baseline="30000" dirty="0"/>
              <a:t>[s]</a:t>
            </a:r>
            <a:r>
              <a:rPr lang="en-US" sz="1800" dirty="0"/>
              <a:t>))</a:t>
            </a:r>
          </a:p>
          <a:p>
            <a:r>
              <a:rPr lang="en-US" sz="1800" dirty="0"/>
              <a:t>The variance term of the latter distribution is the harmonic mean of n</a:t>
            </a:r>
            <a:r>
              <a:rPr lang="en-US" sz="1800" baseline="30000" dirty="0"/>
              <a:t>[s−1]</a:t>
            </a:r>
            <a:r>
              <a:rPr lang="en-US" sz="1800" dirty="0"/>
              <a:t>​ and n</a:t>
            </a:r>
            <a:r>
              <a:rPr lang="en-US" sz="1800" baseline="30000" dirty="0"/>
              <a:t>[s]</a:t>
            </a:r>
            <a:r>
              <a:rPr lang="en-US" sz="1800" dirty="0"/>
              <a:t>​.</a:t>
            </a:r>
          </a:p>
          <a:p>
            <a:r>
              <a:rPr lang="en-US" sz="1800" dirty="0"/>
              <a:t>This is a theoretical justification for Xavier initialization. Xavier initialization works with tanh activations. Myriad other initialization methods exist. If you are using </a:t>
            </a:r>
            <a:r>
              <a:rPr lang="en-US" sz="1800" dirty="0" err="1"/>
              <a:t>ReLU</a:t>
            </a:r>
            <a:r>
              <a:rPr lang="en-US" sz="1800" dirty="0"/>
              <a:t>, for example, a common initialization is He initialization (He et al., Delving Deep into Rectifiers), in which the weights are initialized by multiplying by 2 the variance of the Xavier initialization. While the justification for this initialization is slightly more complicated, it follows the same thought process as the one for tanh.</a:t>
            </a:r>
          </a:p>
          <a:p>
            <a:pPr marL="0" indent="0">
              <a:buNone/>
            </a:pPr>
            <a:endParaRPr lang="en-US" sz="1800" dirty="0"/>
          </a:p>
        </p:txBody>
      </p:sp>
      <p:sp>
        <p:nvSpPr>
          <p:cNvPr id="6" name="TextBox 5">
            <a:extLst>
              <a:ext uri="{FF2B5EF4-FFF2-40B4-BE49-F238E27FC236}">
                <a16:creationId xmlns:a16="http://schemas.microsoft.com/office/drawing/2014/main" id="{A4A63B84-84E7-38A2-0DA1-15CF5F737239}"/>
              </a:ext>
            </a:extLst>
          </p:cNvPr>
          <p:cNvSpPr txBox="1"/>
          <p:nvPr/>
        </p:nvSpPr>
        <p:spPr>
          <a:xfrm>
            <a:off x="685800" y="3714750"/>
            <a:ext cx="7924800" cy="923330"/>
          </a:xfrm>
          <a:prstGeom prst="rect">
            <a:avLst/>
          </a:prstGeom>
          <a:solidFill>
            <a:schemeClr val="bg1">
              <a:lumMod val="95000"/>
            </a:schemeClr>
          </a:solidFill>
          <a:ln w="12700">
            <a:solidFill>
              <a:schemeClr val="tx1"/>
            </a:solidFill>
          </a:ln>
        </p:spPr>
        <p:txBody>
          <a:bodyPr wrap="square" rtlCol="0">
            <a:spAutoFit/>
          </a:bodyPr>
          <a:lstStyle/>
          <a:p>
            <a:r>
              <a:rPr lang="en-US" sz="1800" dirty="0"/>
              <a:t>If you are using </a:t>
            </a:r>
            <a:r>
              <a:rPr lang="en-US" sz="1800" dirty="0" err="1"/>
              <a:t>ReLU</a:t>
            </a:r>
            <a:r>
              <a:rPr lang="en-US" sz="1800" dirty="0"/>
              <a:t>, for example, a common initialization is He initialization (He et al., Delving Deep into Rectifiers), in which the weights are initialized by multiplying by 2 the variance of the Xavier initialization.</a:t>
            </a:r>
            <a:endParaRPr lang="en-US" dirty="0"/>
          </a:p>
        </p:txBody>
      </p:sp>
    </p:spTree>
    <p:extLst>
      <p:ext uri="{BB962C8B-B14F-4D97-AF65-F5344CB8AC3E}">
        <p14:creationId xmlns:p14="http://schemas.microsoft.com/office/powerpoint/2010/main" val="1608585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914296" y="2101358"/>
            <a:ext cx="7578051" cy="646331"/>
          </a:xfrm>
          <a:prstGeom prst="rect">
            <a:avLst/>
          </a:prstGeom>
          <a:noFill/>
        </p:spPr>
        <p:txBody>
          <a:bodyPr wrap="square" rtlCol="0">
            <a:spAutoFit/>
          </a:bodyPr>
          <a:lstStyle/>
          <a:p>
            <a:r>
              <a:rPr lang="en-US" sz="3600" dirty="0">
                <a:solidFill>
                  <a:srgbClr val="333399"/>
                </a:solidFill>
              </a:rPr>
              <a:t>Training, Validation, and Test Sets</a:t>
            </a:r>
          </a:p>
        </p:txBody>
      </p:sp>
    </p:spTree>
    <p:extLst>
      <p:ext uri="{BB962C8B-B14F-4D97-AF65-F5344CB8AC3E}">
        <p14:creationId xmlns:p14="http://schemas.microsoft.com/office/powerpoint/2010/main" val="31227733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93360-0D72-0C58-C0DA-47FEDDD2175B}"/>
              </a:ext>
            </a:extLst>
          </p:cNvPr>
          <p:cNvSpPr>
            <a:spLocks noGrp="1"/>
          </p:cNvSpPr>
          <p:nvPr>
            <p:ph type="title"/>
          </p:nvPr>
        </p:nvSpPr>
        <p:spPr>
          <a:xfrm>
            <a:off x="1371600" y="285750"/>
            <a:ext cx="7140573" cy="490538"/>
          </a:xfrm>
        </p:spPr>
        <p:txBody>
          <a:bodyPr/>
          <a:lstStyle/>
          <a:p>
            <a:r>
              <a:rPr lang="en-US" dirty="0"/>
              <a:t>ANN Training, Validation, and Testing</a:t>
            </a:r>
          </a:p>
        </p:txBody>
      </p:sp>
      <p:sp>
        <p:nvSpPr>
          <p:cNvPr id="3" name="Content Placeholder 2">
            <a:extLst>
              <a:ext uri="{FF2B5EF4-FFF2-40B4-BE49-F238E27FC236}">
                <a16:creationId xmlns:a16="http://schemas.microsoft.com/office/drawing/2014/main" id="{84B15AAD-062D-E50F-647D-FBCD8E193C27}"/>
              </a:ext>
            </a:extLst>
          </p:cNvPr>
          <p:cNvSpPr>
            <a:spLocks noGrp="1"/>
          </p:cNvSpPr>
          <p:nvPr>
            <p:ph idx="1"/>
          </p:nvPr>
        </p:nvSpPr>
        <p:spPr>
          <a:xfrm>
            <a:off x="446088" y="971550"/>
            <a:ext cx="8251823" cy="3456385"/>
          </a:xfrm>
        </p:spPr>
        <p:txBody>
          <a:bodyPr/>
          <a:lstStyle/>
          <a:p>
            <a:r>
              <a:rPr lang="en-US" dirty="0"/>
              <a:t>Overall training datasets comprise samples used to fit machine learning models under construction, i.e., carry out the actual AI development. </a:t>
            </a:r>
          </a:p>
          <a:p>
            <a:r>
              <a:rPr lang="en-US" dirty="0"/>
              <a:t>Constructing these robust pillars of AI involves following best practices.</a:t>
            </a:r>
          </a:p>
          <a:p>
            <a:r>
              <a:rPr lang="en-US" dirty="0"/>
              <a:t>A representative data set is needed to train a model.</a:t>
            </a:r>
          </a:p>
          <a:p>
            <a:r>
              <a:rPr lang="en-US" dirty="0"/>
              <a:t>Such a set should have three distinct subsets of data</a:t>
            </a:r>
          </a:p>
          <a:p>
            <a:pPr lvl="1"/>
            <a:r>
              <a:rPr lang="en-US" b="1" i="1" dirty="0"/>
              <a:t>training set</a:t>
            </a:r>
            <a:r>
              <a:rPr lang="en-US" dirty="0"/>
              <a:t>—a subset to train a model. </a:t>
            </a:r>
          </a:p>
          <a:p>
            <a:pPr lvl="1"/>
            <a:r>
              <a:rPr lang="en-US" b="1" i="1" dirty="0"/>
              <a:t>validation</a:t>
            </a:r>
            <a:r>
              <a:rPr lang="en-US" dirty="0"/>
              <a:t> </a:t>
            </a:r>
            <a:r>
              <a:rPr lang="en-US" b="1" i="1" dirty="0"/>
              <a:t>set</a:t>
            </a:r>
            <a:r>
              <a:rPr lang="en-US" dirty="0"/>
              <a:t>—a subset to tune up the training process and ANN hyperparameters (structure and architecture).</a:t>
            </a:r>
          </a:p>
          <a:p>
            <a:pPr lvl="1"/>
            <a:r>
              <a:rPr lang="en-US" b="1" i="1" dirty="0"/>
              <a:t>test set</a:t>
            </a:r>
            <a:r>
              <a:rPr lang="en-US" dirty="0"/>
              <a:t>—a subset to test the trained model.</a:t>
            </a:r>
          </a:p>
          <a:p>
            <a:endParaRPr lang="en-US" dirty="0"/>
          </a:p>
          <a:p>
            <a:r>
              <a:rPr lang="en-US" dirty="0"/>
              <a:t>    </a:t>
            </a:r>
          </a:p>
        </p:txBody>
      </p:sp>
    </p:spTree>
    <p:extLst>
      <p:ext uri="{BB962C8B-B14F-4D97-AF65-F5344CB8AC3E}">
        <p14:creationId xmlns:p14="http://schemas.microsoft.com/office/powerpoint/2010/main" val="37728398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7AB0C-1552-BC1B-1F76-CC1712696153}"/>
              </a:ext>
            </a:extLst>
          </p:cNvPr>
          <p:cNvSpPr>
            <a:spLocks noGrp="1"/>
          </p:cNvSpPr>
          <p:nvPr>
            <p:ph type="title"/>
          </p:nvPr>
        </p:nvSpPr>
        <p:spPr/>
        <p:txBody>
          <a:bodyPr/>
          <a:lstStyle/>
          <a:p>
            <a:r>
              <a:rPr lang="en-US" dirty="0"/>
              <a:t>Training Set</a:t>
            </a:r>
          </a:p>
        </p:txBody>
      </p:sp>
      <p:sp>
        <p:nvSpPr>
          <p:cNvPr id="3" name="Content Placeholder 2">
            <a:extLst>
              <a:ext uri="{FF2B5EF4-FFF2-40B4-BE49-F238E27FC236}">
                <a16:creationId xmlns:a16="http://schemas.microsoft.com/office/drawing/2014/main" id="{9267EBC5-A5D8-9CE7-1BE9-576D69A787AD}"/>
              </a:ext>
            </a:extLst>
          </p:cNvPr>
          <p:cNvSpPr>
            <a:spLocks noGrp="1"/>
          </p:cNvSpPr>
          <p:nvPr>
            <p:ph idx="1"/>
          </p:nvPr>
        </p:nvSpPr>
        <p:spPr>
          <a:xfrm>
            <a:off x="228600" y="843557"/>
            <a:ext cx="8686800" cy="3456385"/>
          </a:xfrm>
        </p:spPr>
        <p:txBody>
          <a:bodyPr/>
          <a:lstStyle/>
          <a:p>
            <a:r>
              <a:rPr lang="en-US" dirty="0"/>
              <a:t>Training data are collections of examples or samples that are used to 'teach' or 'train the machine learning model. </a:t>
            </a:r>
          </a:p>
          <a:p>
            <a:r>
              <a:rPr lang="en-US" dirty="0"/>
              <a:t>The model uses a training data set to understand the patterns and relationships within the data, thereby learning to make predictions or decisions without being explicitly programmed to perform a specific task.</a:t>
            </a:r>
          </a:p>
          <a:p>
            <a:r>
              <a:rPr lang="en-US" dirty="0"/>
              <a:t>Initially, machine learning development involves starting inputs within specified project parameters. </a:t>
            </a:r>
          </a:p>
          <a:p>
            <a:r>
              <a:rPr lang="en-US" dirty="0"/>
              <a:t>One of the critical aspects requires the expert setting of weightings between the various connections of so-called neurons within the ML model or estimator. </a:t>
            </a:r>
          </a:p>
          <a:p>
            <a:r>
              <a:rPr lang="en-US" dirty="0"/>
              <a:t>However, these initial settings are not static; they are modified during the training process based on the feedback received from the model performance.</a:t>
            </a:r>
          </a:p>
          <a:p>
            <a:endParaRPr lang="en-US" dirty="0"/>
          </a:p>
        </p:txBody>
      </p:sp>
    </p:spTree>
    <p:extLst>
      <p:ext uri="{BB962C8B-B14F-4D97-AF65-F5344CB8AC3E}">
        <p14:creationId xmlns:p14="http://schemas.microsoft.com/office/powerpoint/2010/main" val="1842025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7AB0C-1552-BC1B-1F76-CC1712696153}"/>
              </a:ext>
            </a:extLst>
          </p:cNvPr>
          <p:cNvSpPr>
            <a:spLocks noGrp="1"/>
          </p:cNvSpPr>
          <p:nvPr>
            <p:ph type="title"/>
          </p:nvPr>
        </p:nvSpPr>
        <p:spPr/>
        <p:txBody>
          <a:bodyPr/>
          <a:lstStyle/>
          <a:p>
            <a:r>
              <a:rPr lang="en-US" dirty="0"/>
              <a:t>Validation Set</a:t>
            </a:r>
          </a:p>
        </p:txBody>
      </p:sp>
      <p:sp>
        <p:nvSpPr>
          <p:cNvPr id="3" name="Content Placeholder 2">
            <a:extLst>
              <a:ext uri="{FF2B5EF4-FFF2-40B4-BE49-F238E27FC236}">
                <a16:creationId xmlns:a16="http://schemas.microsoft.com/office/drawing/2014/main" id="{9267EBC5-A5D8-9CE7-1BE9-576D69A787AD}"/>
              </a:ext>
            </a:extLst>
          </p:cNvPr>
          <p:cNvSpPr>
            <a:spLocks noGrp="1"/>
          </p:cNvSpPr>
          <p:nvPr>
            <p:ph idx="1"/>
          </p:nvPr>
        </p:nvSpPr>
        <p:spPr>
          <a:xfrm>
            <a:off x="381000" y="843557"/>
            <a:ext cx="8251823" cy="3456385"/>
          </a:xfrm>
        </p:spPr>
        <p:txBody>
          <a:bodyPr/>
          <a:lstStyle/>
          <a:p>
            <a:r>
              <a:rPr lang="en-US" dirty="0"/>
              <a:t>In contrast, validation datasets contain different samples to evaluate trained ML models. </a:t>
            </a:r>
          </a:p>
          <a:p>
            <a:r>
              <a:rPr lang="en-US" dirty="0"/>
              <a:t>It is still possible to tune and control the model at this stage.</a:t>
            </a:r>
          </a:p>
          <a:p>
            <a:r>
              <a:rPr lang="en-US" dirty="0"/>
              <a:t>The validation set is used during the training phase of the model to assess the model's performance and to fine-tune the model's parameters, hyperparameters, and architecture. </a:t>
            </a:r>
          </a:p>
          <a:p>
            <a:r>
              <a:rPr lang="en-US" dirty="0"/>
              <a:t>This becomes an iterative process wherein the model learns from the training data and is then validated and fine-tuned on the validation set. </a:t>
            </a:r>
          </a:p>
          <a:p>
            <a:r>
              <a:rPr lang="en-US" dirty="0"/>
              <a:t>A validation dataset tells us how well the model is learning and adapting, allowing for adjustments and optimizations to be made to the model's parameters or hyperparameters before it's finally put to the test.</a:t>
            </a:r>
          </a:p>
        </p:txBody>
      </p:sp>
    </p:spTree>
    <p:extLst>
      <p:ext uri="{BB962C8B-B14F-4D97-AF65-F5344CB8AC3E}">
        <p14:creationId xmlns:p14="http://schemas.microsoft.com/office/powerpoint/2010/main" val="13502484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7AB0C-1552-BC1B-1F76-CC1712696153}"/>
              </a:ext>
            </a:extLst>
          </p:cNvPr>
          <p:cNvSpPr>
            <a:spLocks noGrp="1"/>
          </p:cNvSpPr>
          <p:nvPr>
            <p:ph type="title"/>
          </p:nvPr>
        </p:nvSpPr>
        <p:spPr/>
        <p:txBody>
          <a:bodyPr/>
          <a:lstStyle/>
          <a:p>
            <a:r>
              <a:rPr lang="en-US" dirty="0"/>
              <a:t>Test Set</a:t>
            </a:r>
          </a:p>
        </p:txBody>
      </p:sp>
      <p:sp>
        <p:nvSpPr>
          <p:cNvPr id="3" name="Content Placeholder 2">
            <a:extLst>
              <a:ext uri="{FF2B5EF4-FFF2-40B4-BE49-F238E27FC236}">
                <a16:creationId xmlns:a16="http://schemas.microsoft.com/office/drawing/2014/main" id="{9267EBC5-A5D8-9CE7-1BE9-576D69A787AD}"/>
              </a:ext>
            </a:extLst>
          </p:cNvPr>
          <p:cNvSpPr>
            <a:spLocks noGrp="1"/>
          </p:cNvSpPr>
          <p:nvPr>
            <p:ph idx="1"/>
          </p:nvPr>
        </p:nvSpPr>
        <p:spPr>
          <a:xfrm>
            <a:off x="152400" y="843557"/>
            <a:ext cx="8686800" cy="3456385"/>
          </a:xfrm>
        </p:spPr>
        <p:txBody>
          <a:bodyPr/>
          <a:lstStyle/>
          <a:p>
            <a:r>
              <a:rPr lang="en-US" dirty="0"/>
              <a:t>The test set, on the other hand, is used after the model has been fully trained to assess the model's performance on completely unseen data.</a:t>
            </a:r>
          </a:p>
          <a:p>
            <a:r>
              <a:rPr lang="en-US" dirty="0"/>
              <a:t>A test data set is a separate sample, an </a:t>
            </a:r>
            <a:r>
              <a:rPr lang="en-US" i="1" u="sng" dirty="0"/>
              <a:t>unseen</a:t>
            </a:r>
            <a:r>
              <a:rPr lang="en-US" dirty="0"/>
              <a:t> (</a:t>
            </a:r>
            <a:r>
              <a:rPr lang="en-US" i="1" u="sng" dirty="0"/>
              <a:t>unused</a:t>
            </a:r>
            <a:r>
              <a:rPr lang="en-US" dirty="0"/>
              <a:t>) data set, to provide an unbiased final evaluation of a model fit. </a:t>
            </a:r>
          </a:p>
          <a:p>
            <a:r>
              <a:rPr lang="en-US" dirty="0"/>
              <a:t>The inputs in the test data are similar to the previous stages but not the same data. </a:t>
            </a:r>
          </a:p>
          <a:p>
            <a:r>
              <a:rPr lang="en-US" dirty="0"/>
              <a:t>The test data set mirrors real-world data the machine learning model has never seen before. </a:t>
            </a:r>
          </a:p>
          <a:p>
            <a:r>
              <a:rPr lang="en-US" dirty="0"/>
              <a:t>Its primary purpose is to offer a fair and final assessment of how the model would perform when it encounters new data in a live, operational environment.</a:t>
            </a:r>
          </a:p>
          <a:p>
            <a:r>
              <a:rPr lang="en-US" dirty="0"/>
              <a:t>A test set must be representative and high quality data set as a whole. </a:t>
            </a:r>
          </a:p>
          <a:p>
            <a:r>
              <a:rPr lang="en-US" dirty="0"/>
              <a:t>During this final evaluation, there is no adjustment of hyperparameters.</a:t>
            </a:r>
          </a:p>
        </p:txBody>
      </p:sp>
    </p:spTree>
    <p:extLst>
      <p:ext uri="{BB962C8B-B14F-4D97-AF65-F5344CB8AC3E}">
        <p14:creationId xmlns:p14="http://schemas.microsoft.com/office/powerpoint/2010/main" val="3008800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972655" y="2095319"/>
            <a:ext cx="7519067" cy="646331"/>
          </a:xfrm>
          <a:prstGeom prst="rect">
            <a:avLst/>
          </a:prstGeom>
          <a:noFill/>
        </p:spPr>
        <p:txBody>
          <a:bodyPr wrap="square" rtlCol="0">
            <a:spAutoFit/>
          </a:bodyPr>
          <a:lstStyle/>
          <a:p>
            <a:r>
              <a:rPr lang="en-US" sz="3600" dirty="0">
                <a:solidFill>
                  <a:srgbClr val="333399"/>
                </a:solidFill>
              </a:rPr>
              <a:t>Parameters vs Hyperparameters</a:t>
            </a:r>
          </a:p>
        </p:txBody>
      </p:sp>
    </p:spTree>
    <p:extLst>
      <p:ext uri="{BB962C8B-B14F-4D97-AF65-F5344CB8AC3E}">
        <p14:creationId xmlns:p14="http://schemas.microsoft.com/office/powerpoint/2010/main" val="36393538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93360-0D72-0C58-C0DA-47FEDDD2175B}"/>
              </a:ext>
            </a:extLst>
          </p:cNvPr>
          <p:cNvSpPr>
            <a:spLocks noGrp="1"/>
          </p:cNvSpPr>
          <p:nvPr>
            <p:ph type="title"/>
          </p:nvPr>
        </p:nvSpPr>
        <p:spPr/>
        <p:txBody>
          <a:bodyPr/>
          <a:lstStyle/>
          <a:p>
            <a:r>
              <a:rPr lang="en-US" dirty="0"/>
              <a:t>Test vs Training and Validation </a:t>
            </a:r>
          </a:p>
        </p:txBody>
      </p:sp>
      <p:sp>
        <p:nvSpPr>
          <p:cNvPr id="3" name="Content Placeholder 2">
            <a:extLst>
              <a:ext uri="{FF2B5EF4-FFF2-40B4-BE49-F238E27FC236}">
                <a16:creationId xmlns:a16="http://schemas.microsoft.com/office/drawing/2014/main" id="{84B15AAD-062D-E50F-647D-FBCD8E193C27}"/>
              </a:ext>
            </a:extLst>
          </p:cNvPr>
          <p:cNvSpPr>
            <a:spLocks noGrp="1"/>
          </p:cNvSpPr>
          <p:nvPr>
            <p:ph idx="1"/>
          </p:nvPr>
        </p:nvSpPr>
        <p:spPr>
          <a:xfrm>
            <a:off x="228600" y="948905"/>
            <a:ext cx="6367254" cy="1778229"/>
          </a:xfrm>
        </p:spPr>
        <p:txBody>
          <a:bodyPr/>
          <a:lstStyle/>
          <a:p>
            <a:r>
              <a:rPr lang="en-US" dirty="0"/>
              <a:t>Assuming that your test and validation sets meet the preceding two conditions, your goal is to create a model that generalizes well to new data. </a:t>
            </a:r>
          </a:p>
          <a:p>
            <a:r>
              <a:rPr lang="en-US" dirty="0"/>
              <a:t>The test set serves as a proxy for new data. </a:t>
            </a:r>
          </a:p>
          <a:p>
            <a:r>
              <a:rPr lang="en-US" dirty="0"/>
              <a:t>Notice that the model learned for the training data is very simple. </a:t>
            </a:r>
          </a:p>
          <a:p>
            <a:r>
              <a:rPr lang="en-US" dirty="0"/>
              <a:t>This model doesn't do a perfect job—a few predictions are wrong. </a:t>
            </a:r>
          </a:p>
          <a:p>
            <a:r>
              <a:rPr lang="en-US" dirty="0"/>
              <a:t>However, this model does about as well on the test data as it does on the training data. </a:t>
            </a:r>
          </a:p>
          <a:p>
            <a:r>
              <a:rPr lang="en-US" dirty="0"/>
              <a:t>In other words, this simple model does not overfit the training data.</a:t>
            </a:r>
          </a:p>
        </p:txBody>
      </p:sp>
      <p:grpSp>
        <p:nvGrpSpPr>
          <p:cNvPr id="12" name="Group 11">
            <a:extLst>
              <a:ext uri="{FF2B5EF4-FFF2-40B4-BE49-F238E27FC236}">
                <a16:creationId xmlns:a16="http://schemas.microsoft.com/office/drawing/2014/main" id="{B2DC4F03-E733-2D74-553C-32AD4E39EB44}"/>
              </a:ext>
            </a:extLst>
          </p:cNvPr>
          <p:cNvGrpSpPr/>
          <p:nvPr/>
        </p:nvGrpSpPr>
        <p:grpSpPr>
          <a:xfrm>
            <a:off x="6910369" y="2588451"/>
            <a:ext cx="1725311" cy="2216549"/>
            <a:chOff x="5753456" y="2357544"/>
            <a:chExt cx="1725311" cy="2216549"/>
          </a:xfrm>
        </p:grpSpPr>
        <p:pic>
          <p:nvPicPr>
            <p:cNvPr id="4" name="Graphic 3">
              <a:extLst>
                <a:ext uri="{FF2B5EF4-FFF2-40B4-BE49-F238E27FC236}">
                  <a16:creationId xmlns:a16="http://schemas.microsoft.com/office/drawing/2014/main" id="{A1EE46AF-3402-617F-E322-914CD04AA7DB}"/>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55253" b="9751"/>
            <a:stretch/>
          </p:blipFill>
          <p:spPr>
            <a:xfrm>
              <a:off x="5824746" y="3024464"/>
              <a:ext cx="1654021" cy="1549629"/>
            </a:xfrm>
            <a:prstGeom prst="rect">
              <a:avLst/>
            </a:prstGeom>
          </p:spPr>
        </p:pic>
        <p:sp>
          <p:nvSpPr>
            <p:cNvPr id="6" name="TextBox 5">
              <a:extLst>
                <a:ext uri="{FF2B5EF4-FFF2-40B4-BE49-F238E27FC236}">
                  <a16:creationId xmlns:a16="http://schemas.microsoft.com/office/drawing/2014/main" id="{3FBBD749-5F42-6B95-019D-06103D5D171F}"/>
                </a:ext>
              </a:extLst>
            </p:cNvPr>
            <p:cNvSpPr txBox="1"/>
            <p:nvPr/>
          </p:nvSpPr>
          <p:spPr>
            <a:xfrm>
              <a:off x="5753456" y="2357544"/>
              <a:ext cx="1725311" cy="646331"/>
            </a:xfrm>
            <a:prstGeom prst="rect">
              <a:avLst/>
            </a:prstGeom>
            <a:noFill/>
          </p:spPr>
          <p:txBody>
            <a:bodyPr wrap="square" rtlCol="0">
              <a:spAutoFit/>
            </a:bodyPr>
            <a:lstStyle/>
            <a:p>
              <a:r>
                <a:rPr lang="en-US" dirty="0"/>
                <a:t>After validation and test</a:t>
              </a:r>
            </a:p>
          </p:txBody>
        </p:sp>
      </p:grpSp>
      <p:grpSp>
        <p:nvGrpSpPr>
          <p:cNvPr id="13" name="Group 12">
            <a:extLst>
              <a:ext uri="{FF2B5EF4-FFF2-40B4-BE49-F238E27FC236}">
                <a16:creationId xmlns:a16="http://schemas.microsoft.com/office/drawing/2014/main" id="{93F83D03-5EC5-CB8D-C07B-83995A7E8A61}"/>
              </a:ext>
            </a:extLst>
          </p:cNvPr>
          <p:cNvGrpSpPr/>
          <p:nvPr/>
        </p:nvGrpSpPr>
        <p:grpSpPr>
          <a:xfrm>
            <a:off x="6958027" y="627052"/>
            <a:ext cx="1677653" cy="1934579"/>
            <a:chOff x="6934199" y="517531"/>
            <a:chExt cx="1677653" cy="1934579"/>
          </a:xfrm>
        </p:grpSpPr>
        <p:pic>
          <p:nvPicPr>
            <p:cNvPr id="9" name="Graphic 8">
              <a:extLst>
                <a:ext uri="{FF2B5EF4-FFF2-40B4-BE49-F238E27FC236}">
                  <a16:creationId xmlns:a16="http://schemas.microsoft.com/office/drawing/2014/main" id="{00B97176-330F-29FA-8017-F48EF76BDD16}"/>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54614" b="9751"/>
            <a:stretch/>
          </p:blipFill>
          <p:spPr>
            <a:xfrm>
              <a:off x="6934199" y="902481"/>
              <a:ext cx="1677653" cy="1549629"/>
            </a:xfrm>
            <a:prstGeom prst="rect">
              <a:avLst/>
            </a:prstGeom>
          </p:spPr>
        </p:pic>
        <p:sp>
          <p:nvSpPr>
            <p:cNvPr id="10" name="TextBox 9">
              <a:extLst>
                <a:ext uri="{FF2B5EF4-FFF2-40B4-BE49-F238E27FC236}">
                  <a16:creationId xmlns:a16="http://schemas.microsoft.com/office/drawing/2014/main" id="{AE05F8B3-9999-4725-8995-8B307845CE2C}"/>
                </a:ext>
              </a:extLst>
            </p:cNvPr>
            <p:cNvSpPr txBox="1"/>
            <p:nvPr/>
          </p:nvSpPr>
          <p:spPr>
            <a:xfrm>
              <a:off x="7010400" y="517531"/>
              <a:ext cx="1273398" cy="321853"/>
            </a:xfrm>
            <a:prstGeom prst="rect">
              <a:avLst/>
            </a:prstGeom>
            <a:noFill/>
          </p:spPr>
          <p:txBody>
            <a:bodyPr wrap="square" rtlCol="0">
              <a:spAutoFit/>
            </a:bodyPr>
            <a:lstStyle/>
            <a:p>
              <a:r>
                <a:rPr lang="en-US" dirty="0"/>
                <a:t>In Training</a:t>
              </a:r>
            </a:p>
          </p:txBody>
        </p:sp>
      </p:grpSp>
    </p:spTree>
    <p:extLst>
      <p:ext uri="{BB962C8B-B14F-4D97-AF65-F5344CB8AC3E}">
        <p14:creationId xmlns:p14="http://schemas.microsoft.com/office/powerpoint/2010/main" val="24961105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4AC1E-793C-9A13-2B8A-E668A870A5E2}"/>
              </a:ext>
            </a:extLst>
          </p:cNvPr>
          <p:cNvSpPr>
            <a:spLocks noGrp="1"/>
          </p:cNvSpPr>
          <p:nvPr>
            <p:ph type="title"/>
          </p:nvPr>
        </p:nvSpPr>
        <p:spPr>
          <a:xfrm>
            <a:off x="1393827" y="285750"/>
            <a:ext cx="7292971" cy="490538"/>
          </a:xfrm>
        </p:spPr>
        <p:txBody>
          <a:bodyPr/>
          <a:lstStyle/>
          <a:p>
            <a:r>
              <a:rPr lang="en-US" dirty="0"/>
              <a:t>Splitting Data into Train, Verify, and Test</a:t>
            </a:r>
          </a:p>
        </p:txBody>
      </p:sp>
      <p:sp>
        <p:nvSpPr>
          <p:cNvPr id="3" name="Content Placeholder 2">
            <a:extLst>
              <a:ext uri="{FF2B5EF4-FFF2-40B4-BE49-F238E27FC236}">
                <a16:creationId xmlns:a16="http://schemas.microsoft.com/office/drawing/2014/main" id="{064CB968-20A4-BC9B-9DCB-15EB33E7A22D}"/>
              </a:ext>
            </a:extLst>
          </p:cNvPr>
          <p:cNvSpPr>
            <a:spLocks noGrp="1"/>
          </p:cNvSpPr>
          <p:nvPr>
            <p:ph idx="1"/>
          </p:nvPr>
        </p:nvSpPr>
        <p:spPr>
          <a:xfrm>
            <a:off x="114300" y="843557"/>
            <a:ext cx="8915400" cy="3456385"/>
          </a:xfrm>
        </p:spPr>
        <p:txBody>
          <a:bodyPr/>
          <a:lstStyle/>
          <a:p>
            <a:r>
              <a:rPr lang="en-US" sz="1900" dirty="0"/>
              <a:t>The optimum ratio when dividing records with enough data between each function – train, validate, and test – depends on the application usage, model type, and data dimensions. </a:t>
            </a:r>
          </a:p>
          <a:p>
            <a:r>
              <a:rPr lang="en-US" sz="1900" dirty="0"/>
              <a:t>Most ML models benefit from having a substantial number of scenarios from which to train.</a:t>
            </a:r>
          </a:p>
          <a:p>
            <a:pPr lvl="1"/>
            <a:r>
              <a:rPr lang="en-US" sz="1900" dirty="0"/>
              <a:t>Thus, a substantial data set should be allocated for training.		</a:t>
            </a:r>
          </a:p>
          <a:p>
            <a:r>
              <a:rPr lang="en-US" sz="1900" dirty="0"/>
              <a:t>At the validation stage, models with few or no hyperparameters are straightforward to validate and tune.</a:t>
            </a:r>
          </a:p>
          <a:p>
            <a:pPr lvl="1"/>
            <a:r>
              <a:rPr lang="en-US" sz="1900" dirty="0"/>
              <a:t>Thus, a relatively small dataset should suffice.</a:t>
            </a:r>
          </a:p>
          <a:p>
            <a:pPr lvl="1"/>
            <a:r>
              <a:rPr lang="en-US" sz="1900" dirty="0"/>
              <a:t>In contrast, models with multiple hyperparameters require enough data to validate likely inputs. </a:t>
            </a:r>
          </a:p>
          <a:p>
            <a:r>
              <a:rPr lang="en-US" sz="1900" dirty="0"/>
              <a:t>Cross-validation might be helpful in these cases, too.</a:t>
            </a:r>
          </a:p>
          <a:p>
            <a:r>
              <a:rPr lang="en-US" sz="1900" dirty="0"/>
              <a:t>Generally, apportioning 80 percent of the data to train, 10 percent to validate, and 10 percent to test scenarios ought to be a reasonable initial split.</a:t>
            </a:r>
          </a:p>
          <a:p>
            <a:endParaRPr lang="en-US" sz="1900" dirty="0"/>
          </a:p>
        </p:txBody>
      </p:sp>
    </p:spTree>
    <p:extLst>
      <p:ext uri="{BB962C8B-B14F-4D97-AF65-F5344CB8AC3E}">
        <p14:creationId xmlns:p14="http://schemas.microsoft.com/office/powerpoint/2010/main" val="1683719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70D1D-E25E-1743-04AD-CA1D72C72070}"/>
              </a:ext>
            </a:extLst>
          </p:cNvPr>
          <p:cNvSpPr>
            <a:spLocks noGrp="1"/>
          </p:cNvSpPr>
          <p:nvPr>
            <p:ph type="title"/>
          </p:nvPr>
        </p:nvSpPr>
        <p:spPr>
          <a:xfrm>
            <a:off x="152400" y="285750"/>
            <a:ext cx="8991599" cy="490538"/>
          </a:xfrm>
        </p:spPr>
        <p:txBody>
          <a:bodyPr/>
          <a:lstStyle/>
          <a:p>
            <a:r>
              <a:rPr lang="en-US" dirty="0"/>
              <a:t>Activities with Training, Validation, and Testing Sets</a:t>
            </a:r>
          </a:p>
        </p:txBody>
      </p:sp>
      <p:graphicFrame>
        <p:nvGraphicFramePr>
          <p:cNvPr id="4" name="Table 3">
            <a:extLst>
              <a:ext uri="{FF2B5EF4-FFF2-40B4-BE49-F238E27FC236}">
                <a16:creationId xmlns:a16="http://schemas.microsoft.com/office/drawing/2014/main" id="{33E06018-7F09-15BC-6B7B-BD7225A4CDDF}"/>
              </a:ext>
            </a:extLst>
          </p:cNvPr>
          <p:cNvGraphicFramePr>
            <a:graphicFrameLocks noGrp="1"/>
          </p:cNvGraphicFramePr>
          <p:nvPr>
            <p:extLst>
              <p:ext uri="{D42A27DB-BD31-4B8C-83A1-F6EECF244321}">
                <p14:modId xmlns:p14="http://schemas.microsoft.com/office/powerpoint/2010/main" val="2460634301"/>
              </p:ext>
            </p:extLst>
          </p:nvPr>
        </p:nvGraphicFramePr>
        <p:xfrm>
          <a:off x="990600" y="1626870"/>
          <a:ext cx="6184153" cy="2499360"/>
        </p:xfrm>
        <a:graphic>
          <a:graphicData uri="http://schemas.openxmlformats.org/drawingml/2006/table">
            <a:tbl>
              <a:tblPr firstRow="1" bandRow="1">
                <a:tableStyleId>{5C22544A-7EE6-4342-B048-85BDC9FD1C3A}</a:tableStyleId>
              </a:tblPr>
              <a:tblGrid>
                <a:gridCol w="2093472">
                  <a:extLst>
                    <a:ext uri="{9D8B030D-6E8A-4147-A177-3AD203B41FA5}">
                      <a16:colId xmlns:a16="http://schemas.microsoft.com/office/drawing/2014/main" val="2711833160"/>
                    </a:ext>
                  </a:extLst>
                </a:gridCol>
                <a:gridCol w="4090681">
                  <a:extLst>
                    <a:ext uri="{9D8B030D-6E8A-4147-A177-3AD203B41FA5}">
                      <a16:colId xmlns:a16="http://schemas.microsoft.com/office/drawing/2014/main" val="2824897673"/>
                    </a:ext>
                  </a:extLst>
                </a:gridCol>
              </a:tblGrid>
              <a:tr h="198120">
                <a:tc>
                  <a:txBody>
                    <a:bodyPr/>
                    <a:lstStyle/>
                    <a:p>
                      <a:r>
                        <a:rPr lang="en-US" sz="2000" b="1" dirty="0">
                          <a:solidFill>
                            <a:schemeClr val="tx1"/>
                          </a:solidFill>
                        </a:rPr>
                        <a:t>Training Stage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2000" b="1" dirty="0">
                          <a:solidFill>
                            <a:schemeClr val="tx1"/>
                          </a:solidFill>
                        </a:rPr>
                        <a:t>Activity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008771335"/>
                  </a:ext>
                </a:extLst>
              </a:tr>
              <a:tr h="198120">
                <a:tc>
                  <a:txBody>
                    <a:bodyPr/>
                    <a:lstStyle/>
                    <a:p>
                      <a:r>
                        <a:rPr lang="en-US" sz="2000" b="0" dirty="0">
                          <a:solidFill>
                            <a:schemeClr val="tx1"/>
                          </a:solidFill>
                        </a:rPr>
                        <a:t>Training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Adjusting ANN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05579780"/>
                  </a:ext>
                </a:extLst>
              </a:tr>
              <a:tr h="370840">
                <a:tc>
                  <a:txBody>
                    <a:bodyPr/>
                    <a:lstStyle/>
                    <a:p>
                      <a:r>
                        <a:rPr lang="en-US" sz="2000" b="0" dirty="0">
                          <a:solidFill>
                            <a:schemeClr val="tx1"/>
                          </a:solidFill>
                        </a:rPr>
                        <a:t>Validation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b="0" dirty="0">
                          <a:solidFill>
                            <a:schemeClr val="tx1"/>
                          </a:solidFill>
                        </a:rPr>
                        <a:t>Tuning ANN hyperparameters and parameters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982453"/>
                  </a:ext>
                </a:extLst>
              </a:tr>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b="0" dirty="0">
                          <a:solidFill>
                            <a:schemeClr val="tx1"/>
                          </a:solidFill>
                        </a:rPr>
                        <a:t>Testing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Final testing on high quality data. </a:t>
                      </a:r>
                    </a:p>
                    <a:p>
                      <a:r>
                        <a:rPr lang="en-US" sz="2000" b="0" dirty="0">
                          <a:solidFill>
                            <a:schemeClr val="tx1"/>
                          </a:solidFill>
                        </a:rPr>
                        <a:t>No adjustment or tuning in this stage.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47827421"/>
                  </a:ext>
                </a:extLst>
              </a:tr>
            </a:tbl>
          </a:graphicData>
        </a:graphic>
      </p:graphicFrame>
    </p:spTree>
    <p:extLst>
      <p:ext uri="{BB962C8B-B14F-4D97-AF65-F5344CB8AC3E}">
        <p14:creationId xmlns:p14="http://schemas.microsoft.com/office/powerpoint/2010/main" val="12484944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56F-5929-5932-26F5-8DA2CAF4DAF3}"/>
              </a:ext>
            </a:extLst>
          </p:cNvPr>
          <p:cNvSpPr>
            <a:spLocks noGrp="1"/>
          </p:cNvSpPr>
          <p:nvPr>
            <p:ph type="title"/>
          </p:nvPr>
        </p:nvSpPr>
        <p:spPr>
          <a:xfrm>
            <a:off x="2286000" y="285750"/>
            <a:ext cx="6553200" cy="490538"/>
          </a:xfrm>
        </p:spPr>
        <p:txBody>
          <a:bodyPr/>
          <a:lstStyle/>
          <a:p>
            <a:r>
              <a:rPr lang="en-US" dirty="0"/>
              <a:t>Training Epoch</a:t>
            </a:r>
          </a:p>
        </p:txBody>
      </p:sp>
      <p:sp>
        <p:nvSpPr>
          <p:cNvPr id="3" name="Content Placeholder 2">
            <a:extLst>
              <a:ext uri="{FF2B5EF4-FFF2-40B4-BE49-F238E27FC236}">
                <a16:creationId xmlns:a16="http://schemas.microsoft.com/office/drawing/2014/main" id="{AC6EAB5C-5A60-ED0D-048E-3401C27C05FE}"/>
              </a:ext>
            </a:extLst>
          </p:cNvPr>
          <p:cNvSpPr>
            <a:spLocks noGrp="1"/>
          </p:cNvSpPr>
          <p:nvPr>
            <p:ph sz="quarter" idx="10"/>
          </p:nvPr>
        </p:nvSpPr>
        <p:spPr>
          <a:xfrm>
            <a:off x="471545" y="971550"/>
            <a:ext cx="3839199" cy="1295400"/>
          </a:xfrm>
        </p:spPr>
        <p:txBody>
          <a:bodyPr/>
          <a:lstStyle/>
          <a:p>
            <a:r>
              <a:rPr lang="en-US" dirty="0"/>
              <a:t>A validation dataset must not be too small. Otherwise, the ML model will be untuned, imprecise, or even inaccurate. </a:t>
            </a:r>
          </a:p>
        </p:txBody>
      </p:sp>
      <p:sp>
        <p:nvSpPr>
          <p:cNvPr id="5" name="Content Placeholder 4">
            <a:extLst>
              <a:ext uri="{FF2B5EF4-FFF2-40B4-BE49-F238E27FC236}">
                <a16:creationId xmlns:a16="http://schemas.microsoft.com/office/drawing/2014/main" id="{F40BDDC6-743B-6232-BE38-9802A4802E24}"/>
              </a:ext>
            </a:extLst>
          </p:cNvPr>
          <p:cNvSpPr>
            <a:spLocks noGrp="1"/>
          </p:cNvSpPr>
          <p:nvPr>
            <p:ph sz="quarter" idx="11"/>
          </p:nvPr>
        </p:nvSpPr>
        <p:spPr>
          <a:xfrm>
            <a:off x="471545" y="2266950"/>
            <a:ext cx="8030198" cy="1066800"/>
          </a:xfrm>
        </p:spPr>
        <p:txBody>
          <a:bodyPr/>
          <a:lstStyle/>
          <a:p>
            <a:r>
              <a:rPr lang="en-US" dirty="0"/>
              <a:t>In particular, the F1 score – a statistical measure of precision and recall – will vary too widely.</a:t>
            </a:r>
          </a:p>
          <a:p>
            <a:r>
              <a:rPr lang="en-US" dirty="0"/>
              <a:t>One cycle through a complete dataset in artificial neural networks is called an epoch. </a:t>
            </a:r>
          </a:p>
          <a:p>
            <a:r>
              <a:rPr lang="en-US" dirty="0"/>
              <a:t>And as mentioned earlier, training a model usually takes more than one </a:t>
            </a:r>
            <a:r>
              <a:rPr lang="en-US" b="1" i="1" dirty="0"/>
              <a:t>epoch</a:t>
            </a:r>
            <a:r>
              <a:rPr lang="en-US" dirty="0"/>
              <a:t>.</a:t>
            </a:r>
          </a:p>
          <a:p>
            <a:r>
              <a:rPr lang="en-US" dirty="0"/>
              <a:t>The train-test-validation ratio depends on the usage case. </a:t>
            </a:r>
          </a:p>
          <a:p>
            <a:r>
              <a:rPr lang="en-US" dirty="0"/>
              <a:t>Getting the procedure right comes with experience.</a:t>
            </a:r>
          </a:p>
          <a:p>
            <a:endParaRPr lang="en-US" dirty="0"/>
          </a:p>
        </p:txBody>
      </p:sp>
      <p:sp>
        <p:nvSpPr>
          <p:cNvPr id="6" name="TextBox 5">
            <a:extLst>
              <a:ext uri="{FF2B5EF4-FFF2-40B4-BE49-F238E27FC236}">
                <a16:creationId xmlns:a16="http://schemas.microsoft.com/office/drawing/2014/main" id="{14327856-E872-A31A-0CE2-1C28542FF70F}"/>
              </a:ext>
            </a:extLst>
          </p:cNvPr>
          <p:cNvSpPr txBox="1"/>
          <p:nvPr/>
        </p:nvSpPr>
        <p:spPr>
          <a:xfrm>
            <a:off x="5105400" y="1028700"/>
            <a:ext cx="3439886" cy="1323439"/>
          </a:xfrm>
          <a:prstGeom prst="rect">
            <a:avLst/>
          </a:prstGeom>
          <a:noFill/>
          <a:ln>
            <a:solidFill>
              <a:schemeClr val="tx1"/>
            </a:solidFill>
          </a:ln>
        </p:spPr>
        <p:txBody>
          <a:bodyPr wrap="square" rtlCol="0">
            <a:spAutoFit/>
          </a:bodyPr>
          <a:lstStyle/>
          <a:p>
            <a:r>
              <a:rPr lang="en-US" sz="2000" b="1" i="1" u="sng" dirty="0"/>
              <a:t>Epoch</a:t>
            </a:r>
            <a:r>
              <a:rPr lang="en-US" sz="2000" dirty="0"/>
              <a:t> in artificial neural networks is one training cycle through a complete dataset.</a:t>
            </a:r>
          </a:p>
        </p:txBody>
      </p:sp>
    </p:spTree>
    <p:extLst>
      <p:ext uri="{BB962C8B-B14F-4D97-AF65-F5344CB8AC3E}">
        <p14:creationId xmlns:p14="http://schemas.microsoft.com/office/powerpoint/2010/main" val="26058892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04F00-1980-3DA4-6724-D20539E3ECE7}"/>
              </a:ext>
            </a:extLst>
          </p:cNvPr>
          <p:cNvSpPr>
            <a:spLocks noGrp="1"/>
          </p:cNvSpPr>
          <p:nvPr>
            <p:ph type="title"/>
          </p:nvPr>
        </p:nvSpPr>
        <p:spPr>
          <a:xfrm>
            <a:off x="1981200" y="285750"/>
            <a:ext cx="6135682" cy="490538"/>
          </a:xfrm>
        </p:spPr>
        <p:txBody>
          <a:bodyPr/>
          <a:lstStyle/>
          <a:p>
            <a:r>
              <a:rPr lang="en-US" dirty="0"/>
              <a:t>F</a:t>
            </a:r>
            <a:r>
              <a:rPr lang="en-US" baseline="-25000" dirty="0"/>
              <a:t>1</a:t>
            </a:r>
            <a:r>
              <a:rPr lang="en-US" dirty="0"/>
              <a:t>-Score (1/2)</a:t>
            </a:r>
          </a:p>
        </p:txBody>
      </p:sp>
      <p:sp>
        <p:nvSpPr>
          <p:cNvPr id="3" name="Content Placeholder 2">
            <a:extLst>
              <a:ext uri="{FF2B5EF4-FFF2-40B4-BE49-F238E27FC236}">
                <a16:creationId xmlns:a16="http://schemas.microsoft.com/office/drawing/2014/main" id="{C1DF2F08-6F24-B8DA-5153-0096AFDD6003}"/>
              </a:ext>
            </a:extLst>
          </p:cNvPr>
          <p:cNvSpPr>
            <a:spLocks noGrp="1"/>
          </p:cNvSpPr>
          <p:nvPr>
            <p:ph sz="quarter" idx="10"/>
          </p:nvPr>
        </p:nvSpPr>
        <p:spPr>
          <a:xfrm>
            <a:off x="152400" y="885825"/>
            <a:ext cx="3886200" cy="3371850"/>
          </a:xfrm>
        </p:spPr>
        <p:txBody>
          <a:bodyPr/>
          <a:lstStyle/>
          <a:p>
            <a:r>
              <a:rPr lang="en-US" dirty="0"/>
              <a:t>In statistical analysis of binary classification and information retrieval systems, the </a:t>
            </a:r>
            <a:r>
              <a:rPr lang="en-US" b="1" i="1" dirty="0"/>
              <a:t>F-score</a:t>
            </a:r>
            <a:r>
              <a:rPr lang="en-US" dirty="0"/>
              <a:t> or </a:t>
            </a:r>
            <a:r>
              <a:rPr lang="en-US" b="1" i="1" dirty="0"/>
              <a:t>F-measure</a:t>
            </a:r>
            <a:r>
              <a:rPr lang="en-US" dirty="0"/>
              <a:t> is a measure of predictive performance. </a:t>
            </a:r>
          </a:p>
          <a:p>
            <a:r>
              <a:rPr lang="en-US" dirty="0"/>
              <a:t>It is calculated from the precision and recall of the test, where the precision is the number of true positive results divided by the number of all positive results, including those not identified. </a:t>
            </a:r>
          </a:p>
        </p:txBody>
      </p:sp>
      <p:sp>
        <p:nvSpPr>
          <p:cNvPr id="4" name="Content Placeholder 3">
            <a:extLst>
              <a:ext uri="{FF2B5EF4-FFF2-40B4-BE49-F238E27FC236}">
                <a16:creationId xmlns:a16="http://schemas.microsoft.com/office/drawing/2014/main" id="{A02C3ECD-CA89-45B5-224F-1A60118D90C2}"/>
              </a:ext>
            </a:extLst>
          </p:cNvPr>
          <p:cNvSpPr>
            <a:spLocks noGrp="1"/>
          </p:cNvSpPr>
          <p:nvPr>
            <p:ph sz="quarter" idx="11"/>
          </p:nvPr>
        </p:nvSpPr>
        <p:spPr>
          <a:xfrm>
            <a:off x="4267200" y="858754"/>
            <a:ext cx="4724399" cy="3371850"/>
          </a:xfrm>
        </p:spPr>
        <p:txBody>
          <a:bodyPr/>
          <a:lstStyle/>
          <a:p>
            <a:r>
              <a:rPr lang="en-US" dirty="0"/>
              <a:t>The </a:t>
            </a:r>
            <a:r>
              <a:rPr lang="en-US" b="1" i="1" dirty="0"/>
              <a:t>F</a:t>
            </a:r>
            <a:r>
              <a:rPr lang="en-US" b="1" i="1" baseline="-25000" dirty="0"/>
              <a:t>1</a:t>
            </a:r>
            <a:r>
              <a:rPr lang="en-US" b="1" i="1" dirty="0"/>
              <a:t> score </a:t>
            </a:r>
            <a:r>
              <a:rPr lang="en-US" dirty="0"/>
              <a:t>is the harmonic mean of the precision and recall. </a:t>
            </a:r>
          </a:p>
          <a:p>
            <a:r>
              <a:rPr lang="en-US" dirty="0"/>
              <a:t>It thus symmetrically represents both precision and recall in one metric. </a:t>
            </a:r>
          </a:p>
          <a:p>
            <a:r>
              <a:rPr lang="en-US" dirty="0"/>
              <a:t>The more generic F</a:t>
            </a:r>
            <a:r>
              <a:rPr lang="el-GR" baseline="-25000" dirty="0"/>
              <a:t>β</a:t>
            </a:r>
            <a:r>
              <a:rPr lang="en-US" dirty="0"/>
              <a:t> score applies additional weights, valuing one of precision or recall more than the other.</a:t>
            </a:r>
          </a:p>
          <a:p>
            <a:r>
              <a:rPr lang="en-US" dirty="0"/>
              <a:t>The highest possible value of an F-score is 1.0, indicating perfect precision and recall, and the lowest possible value is 0, if either precision or recall are zero. </a:t>
            </a:r>
          </a:p>
        </p:txBody>
      </p:sp>
      <p:cxnSp>
        <p:nvCxnSpPr>
          <p:cNvPr id="6" name="Straight Connector 5">
            <a:extLst>
              <a:ext uri="{FF2B5EF4-FFF2-40B4-BE49-F238E27FC236}">
                <a16:creationId xmlns:a16="http://schemas.microsoft.com/office/drawing/2014/main" id="{57857112-A80E-0DEF-9D14-A9D006298ED1}"/>
              </a:ext>
            </a:extLst>
          </p:cNvPr>
          <p:cNvCxnSpPr/>
          <p:nvPr/>
        </p:nvCxnSpPr>
        <p:spPr bwMode="auto">
          <a:xfrm>
            <a:off x="4114800" y="971550"/>
            <a:ext cx="0" cy="3810000"/>
          </a:xfrm>
          <a:prstGeom prst="line">
            <a:avLst/>
          </a:prstGeom>
          <a:solidFill>
            <a:schemeClr val="accent1"/>
          </a:solidFill>
          <a:ln w="38100" cap="flat" cmpd="sng" algn="ctr">
            <a:solidFill>
              <a:srgbClr val="00B0F0"/>
            </a:solidFill>
            <a:prstDash val="solid"/>
            <a:miter lim="800000"/>
            <a:headEnd type="none" w="med" len="med"/>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1322477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04F00-1980-3DA4-6724-D20539E3ECE7}"/>
              </a:ext>
            </a:extLst>
          </p:cNvPr>
          <p:cNvSpPr>
            <a:spLocks noGrp="1"/>
          </p:cNvSpPr>
          <p:nvPr>
            <p:ph type="title"/>
          </p:nvPr>
        </p:nvSpPr>
        <p:spPr/>
        <p:txBody>
          <a:bodyPr/>
          <a:lstStyle/>
          <a:p>
            <a:r>
              <a:rPr lang="en-US" dirty="0"/>
              <a:t>F</a:t>
            </a:r>
            <a:r>
              <a:rPr lang="en-US" baseline="-25000" dirty="0"/>
              <a:t>1</a:t>
            </a:r>
            <a:r>
              <a:rPr lang="en-US" dirty="0"/>
              <a:t>-Score (2/2)</a:t>
            </a:r>
          </a:p>
        </p:txBody>
      </p:sp>
      <p:pic>
        <p:nvPicPr>
          <p:cNvPr id="6" name="Picture 5" descr="A diagram of different colors and shapes&#10;&#10;Description automatically generated">
            <a:extLst>
              <a:ext uri="{FF2B5EF4-FFF2-40B4-BE49-F238E27FC236}">
                <a16:creationId xmlns:a16="http://schemas.microsoft.com/office/drawing/2014/main" id="{B1EDA27D-E799-073B-3256-BEA07F47B332}"/>
              </a:ext>
            </a:extLst>
          </p:cNvPr>
          <p:cNvPicPr>
            <a:picLocks noChangeAspect="1"/>
          </p:cNvPicPr>
          <p:nvPr/>
        </p:nvPicPr>
        <p:blipFill rotWithShape="1">
          <a:blip r:embed="rId2">
            <a:extLst>
              <a:ext uri="{28A0092B-C50C-407E-A947-70E740481C1C}">
                <a14:useLocalDpi xmlns:a14="http://schemas.microsoft.com/office/drawing/2010/main" val="0"/>
              </a:ext>
            </a:extLst>
          </a:blip>
          <a:srcRect t="70196" b="3137"/>
          <a:stretch/>
        </p:blipFill>
        <p:spPr>
          <a:xfrm>
            <a:off x="152400" y="1733550"/>
            <a:ext cx="4556289" cy="2209800"/>
          </a:xfrm>
          <a:prstGeom prst="rect">
            <a:avLst/>
          </a:prstGeom>
        </p:spPr>
      </p:pic>
      <p:pic>
        <p:nvPicPr>
          <p:cNvPr id="9" name="Picture 8" descr="A diagram of different colors and shapes&#10;&#10;Description automatically generated">
            <a:extLst>
              <a:ext uri="{FF2B5EF4-FFF2-40B4-BE49-F238E27FC236}">
                <a16:creationId xmlns:a16="http://schemas.microsoft.com/office/drawing/2014/main" id="{DC401476-D1AD-05BB-A93B-D8970055D62E}"/>
              </a:ext>
            </a:extLst>
          </p:cNvPr>
          <p:cNvPicPr>
            <a:picLocks noChangeAspect="1"/>
          </p:cNvPicPr>
          <p:nvPr/>
        </p:nvPicPr>
        <p:blipFill rotWithShape="1">
          <a:blip r:embed="rId2">
            <a:extLst>
              <a:ext uri="{28A0092B-C50C-407E-A947-70E740481C1C}">
                <a14:useLocalDpi xmlns:a14="http://schemas.microsoft.com/office/drawing/2010/main" val="0"/>
              </a:ext>
            </a:extLst>
          </a:blip>
          <a:srcRect b="32745"/>
          <a:stretch/>
        </p:blipFill>
        <p:spPr>
          <a:xfrm>
            <a:off x="4749540" y="25066"/>
            <a:ext cx="3937260" cy="4816050"/>
          </a:xfrm>
          <a:prstGeom prst="rect">
            <a:avLst/>
          </a:prstGeom>
        </p:spPr>
      </p:pic>
    </p:spTree>
    <p:extLst>
      <p:ext uri="{BB962C8B-B14F-4D97-AF65-F5344CB8AC3E}">
        <p14:creationId xmlns:p14="http://schemas.microsoft.com/office/powerpoint/2010/main" val="15175628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3BE97-8531-EEFE-D3F0-1B69AB902522}"/>
              </a:ext>
            </a:extLst>
          </p:cNvPr>
          <p:cNvSpPr>
            <a:spLocks noGrp="1"/>
          </p:cNvSpPr>
          <p:nvPr>
            <p:ph type="title"/>
          </p:nvPr>
        </p:nvSpPr>
        <p:spPr/>
        <p:txBody>
          <a:bodyPr/>
          <a:lstStyle/>
          <a:p>
            <a:r>
              <a:rPr lang="en-US" dirty="0"/>
              <a:t>Never Train on Test Data</a:t>
            </a:r>
          </a:p>
        </p:txBody>
      </p:sp>
      <p:sp>
        <p:nvSpPr>
          <p:cNvPr id="3" name="Content Placeholder 2">
            <a:extLst>
              <a:ext uri="{FF2B5EF4-FFF2-40B4-BE49-F238E27FC236}">
                <a16:creationId xmlns:a16="http://schemas.microsoft.com/office/drawing/2014/main" id="{A457E96D-3E08-2C67-6500-9305B5A28534}"/>
              </a:ext>
            </a:extLst>
          </p:cNvPr>
          <p:cNvSpPr>
            <a:spLocks noGrp="1"/>
          </p:cNvSpPr>
          <p:nvPr>
            <p:ph idx="1"/>
          </p:nvPr>
        </p:nvSpPr>
        <p:spPr>
          <a:xfrm>
            <a:off x="990600" y="1428750"/>
            <a:ext cx="7126282" cy="2667000"/>
          </a:xfrm>
        </p:spPr>
        <p:txBody>
          <a:bodyPr/>
          <a:lstStyle/>
          <a:p>
            <a:r>
              <a:rPr lang="en-US" dirty="0"/>
              <a:t>Never train on test data. </a:t>
            </a:r>
          </a:p>
          <a:p>
            <a:r>
              <a:rPr lang="en-US" dirty="0"/>
              <a:t>If you are seeing surprisingly good results on your evaluation metrics, it might be a sign that you are accidentally training on the test set. </a:t>
            </a:r>
          </a:p>
          <a:p>
            <a:r>
              <a:rPr lang="en-US" dirty="0"/>
              <a:t>For example, high accuracy might indicate that test data has leaked into the training set.</a:t>
            </a:r>
          </a:p>
          <a:p>
            <a:endParaRPr lang="en-US" dirty="0"/>
          </a:p>
        </p:txBody>
      </p:sp>
    </p:spTree>
    <p:extLst>
      <p:ext uri="{BB962C8B-B14F-4D97-AF65-F5344CB8AC3E}">
        <p14:creationId xmlns:p14="http://schemas.microsoft.com/office/powerpoint/2010/main" val="38582403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60CED-666B-750A-034F-FA4C4865AA99}"/>
              </a:ext>
            </a:extLst>
          </p:cNvPr>
          <p:cNvSpPr>
            <a:spLocks noGrp="1"/>
          </p:cNvSpPr>
          <p:nvPr>
            <p:ph type="title"/>
          </p:nvPr>
        </p:nvSpPr>
        <p:spPr>
          <a:xfrm>
            <a:off x="1600200" y="285750"/>
            <a:ext cx="6516682" cy="490538"/>
          </a:xfrm>
        </p:spPr>
        <p:txBody>
          <a:bodyPr/>
          <a:lstStyle/>
          <a:p>
            <a:r>
              <a:rPr lang="en-US" dirty="0"/>
              <a:t>Sources for Data Sets</a:t>
            </a:r>
          </a:p>
        </p:txBody>
      </p:sp>
      <p:sp>
        <p:nvSpPr>
          <p:cNvPr id="3" name="Content Placeholder 2">
            <a:extLst>
              <a:ext uri="{FF2B5EF4-FFF2-40B4-BE49-F238E27FC236}">
                <a16:creationId xmlns:a16="http://schemas.microsoft.com/office/drawing/2014/main" id="{5EDD51CF-9A81-DBDF-60BE-4518DC4BD9CE}"/>
              </a:ext>
            </a:extLst>
          </p:cNvPr>
          <p:cNvSpPr>
            <a:spLocks noGrp="1"/>
          </p:cNvSpPr>
          <p:nvPr>
            <p:ph idx="1"/>
          </p:nvPr>
        </p:nvSpPr>
        <p:spPr>
          <a:xfrm>
            <a:off x="1219200" y="1428750"/>
            <a:ext cx="6781800" cy="2514600"/>
          </a:xfrm>
        </p:spPr>
        <p:txBody>
          <a:bodyPr/>
          <a:lstStyle/>
          <a:p>
            <a:r>
              <a:rPr lang="en-US" dirty="0"/>
              <a:t>Verification and Test Data should come form the same source.</a:t>
            </a:r>
          </a:p>
          <a:p>
            <a:pPr lvl="1"/>
            <a:r>
              <a:rPr lang="en-US" dirty="0"/>
              <a:t>The major focus is on the quality of data.</a:t>
            </a:r>
          </a:p>
          <a:p>
            <a:r>
              <a:rPr lang="en-US" dirty="0"/>
              <a:t>Training data may come and appended from different sources.</a:t>
            </a:r>
          </a:p>
          <a:p>
            <a:pPr lvl="1"/>
            <a:r>
              <a:rPr lang="en-US" dirty="0"/>
              <a:t>The major focus is on the amount of samples</a:t>
            </a:r>
          </a:p>
        </p:txBody>
      </p:sp>
    </p:spTree>
    <p:extLst>
      <p:ext uri="{BB962C8B-B14F-4D97-AF65-F5344CB8AC3E}">
        <p14:creationId xmlns:p14="http://schemas.microsoft.com/office/powerpoint/2010/main" val="10390102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3BE97-8531-EEFE-D3F0-1B69AB902522}"/>
              </a:ext>
            </a:extLst>
          </p:cNvPr>
          <p:cNvSpPr>
            <a:spLocks noGrp="1"/>
          </p:cNvSpPr>
          <p:nvPr>
            <p:ph type="title"/>
          </p:nvPr>
        </p:nvSpPr>
        <p:spPr>
          <a:xfrm>
            <a:off x="76200" y="285750"/>
            <a:ext cx="9677401" cy="490538"/>
          </a:xfrm>
        </p:spPr>
        <p:txBody>
          <a:bodyPr/>
          <a:lstStyle/>
          <a:p>
            <a:r>
              <a:rPr lang="en-US" sz="2800" dirty="0"/>
              <a:t>Splitting between Training, Validation, and Testing Sets</a:t>
            </a:r>
          </a:p>
        </p:txBody>
      </p:sp>
      <p:sp>
        <p:nvSpPr>
          <p:cNvPr id="3" name="Content Placeholder 2">
            <a:extLst>
              <a:ext uri="{FF2B5EF4-FFF2-40B4-BE49-F238E27FC236}">
                <a16:creationId xmlns:a16="http://schemas.microsoft.com/office/drawing/2014/main" id="{A457E96D-3E08-2C67-6500-9305B5A28534}"/>
              </a:ext>
            </a:extLst>
          </p:cNvPr>
          <p:cNvSpPr>
            <a:spLocks noGrp="1"/>
          </p:cNvSpPr>
          <p:nvPr>
            <p:ph idx="1"/>
          </p:nvPr>
        </p:nvSpPr>
        <p:spPr>
          <a:xfrm>
            <a:off x="381000" y="776288"/>
            <a:ext cx="8458201" cy="3252192"/>
          </a:xfrm>
        </p:spPr>
        <p:txBody>
          <a:bodyPr/>
          <a:lstStyle/>
          <a:p>
            <a:r>
              <a:rPr lang="en-US" sz="1900" dirty="0"/>
              <a:t>For example, consider a model that predicts whether an email is spam, using the subject line, email body, and sender's email address as features. </a:t>
            </a:r>
          </a:p>
          <a:p>
            <a:r>
              <a:rPr lang="en-US" sz="1900" dirty="0"/>
              <a:t>The data into training, validation, and test sets splits with an 80-10-10 ratio. </a:t>
            </a:r>
          </a:p>
          <a:p>
            <a:r>
              <a:rPr lang="en-US" sz="1900" dirty="0"/>
              <a:t>After training, the model achieves 99% precision on both the training set and the test set. </a:t>
            </a:r>
          </a:p>
          <a:p>
            <a:r>
              <a:rPr lang="en-US" sz="1900" dirty="0"/>
              <a:t>We'd expect a lower precision on the test set, so we take another look at the data and discover that many of the examples in the test set are duplicates of examples in the training set (we neglected to scrub duplicate entries for the same spam email from our input database before splitting the data). </a:t>
            </a:r>
          </a:p>
          <a:p>
            <a:r>
              <a:rPr lang="en-US" sz="1900" dirty="0"/>
              <a:t>We've inadvertently trained on some of our test data, and as a result, we're no longer accurately measuring how well our model generalizes to new data.</a:t>
            </a:r>
          </a:p>
        </p:txBody>
      </p:sp>
    </p:spTree>
    <p:extLst>
      <p:ext uri="{BB962C8B-B14F-4D97-AF65-F5344CB8AC3E}">
        <p14:creationId xmlns:p14="http://schemas.microsoft.com/office/powerpoint/2010/main" val="31745417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3BE97-8531-EEFE-D3F0-1B69AB902522}"/>
              </a:ext>
            </a:extLst>
          </p:cNvPr>
          <p:cNvSpPr>
            <a:spLocks noGrp="1"/>
          </p:cNvSpPr>
          <p:nvPr>
            <p:ph type="title"/>
          </p:nvPr>
        </p:nvSpPr>
        <p:spPr>
          <a:xfrm>
            <a:off x="2133600" y="285750"/>
            <a:ext cx="4953000" cy="490538"/>
          </a:xfrm>
        </p:spPr>
        <p:txBody>
          <a:bodyPr/>
          <a:lstStyle/>
          <a:p>
            <a:r>
              <a:rPr lang="en-US" dirty="0"/>
              <a:t>Splitting in Large Data Sets</a:t>
            </a:r>
          </a:p>
        </p:txBody>
      </p:sp>
      <p:sp>
        <p:nvSpPr>
          <p:cNvPr id="3" name="Content Placeholder 2">
            <a:extLst>
              <a:ext uri="{FF2B5EF4-FFF2-40B4-BE49-F238E27FC236}">
                <a16:creationId xmlns:a16="http://schemas.microsoft.com/office/drawing/2014/main" id="{A457E96D-3E08-2C67-6500-9305B5A28534}"/>
              </a:ext>
            </a:extLst>
          </p:cNvPr>
          <p:cNvSpPr>
            <a:spLocks noGrp="1"/>
          </p:cNvSpPr>
          <p:nvPr>
            <p:ph idx="1"/>
          </p:nvPr>
        </p:nvSpPr>
        <p:spPr>
          <a:xfrm>
            <a:off x="457200" y="971550"/>
            <a:ext cx="7772399" cy="3319462"/>
          </a:xfrm>
        </p:spPr>
        <p:txBody>
          <a:bodyPr/>
          <a:lstStyle/>
          <a:p>
            <a:r>
              <a:rPr lang="en-US" sz="1900" dirty="0"/>
              <a:t>With a typical data set size in the rage from 100 to 10,000 samples, the split into training-verification-test subsets can be around 70-15-15 or 80-10-10 to keep a substantial amount of data in the training set and reasonable numbers in the verification and test sets.</a:t>
            </a:r>
          </a:p>
          <a:p>
            <a:r>
              <a:rPr lang="en-US" sz="1900" dirty="0"/>
              <a:t>In case of large data sets, say, in the rage from 10,000 to 100,000 samples the proportions may change to about 90-5-5 to keep reasonable numbers for the verification and test sets and grow the training set.</a:t>
            </a:r>
          </a:p>
          <a:p>
            <a:r>
              <a:rPr lang="en-US" sz="1900" dirty="0"/>
              <a:t>In case of very large data sets, say, with over 1,000,000 samples the proportions may change even more to about 98-1-1 to keep reasonable numbers for the verification and test sets and grow the training set.</a:t>
            </a:r>
          </a:p>
          <a:p>
            <a:endParaRPr lang="en-US" sz="1900" dirty="0"/>
          </a:p>
        </p:txBody>
      </p:sp>
    </p:spTree>
    <p:extLst>
      <p:ext uri="{BB962C8B-B14F-4D97-AF65-F5344CB8AC3E}">
        <p14:creationId xmlns:p14="http://schemas.microsoft.com/office/powerpoint/2010/main" val="1139003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7AB0C-1552-BC1B-1F76-CC1712696153}"/>
              </a:ext>
            </a:extLst>
          </p:cNvPr>
          <p:cNvSpPr>
            <a:spLocks noGrp="1"/>
          </p:cNvSpPr>
          <p:nvPr>
            <p:ph type="title"/>
          </p:nvPr>
        </p:nvSpPr>
        <p:spPr/>
        <p:txBody>
          <a:bodyPr/>
          <a:lstStyle/>
          <a:p>
            <a:r>
              <a:rPr lang="en-US" dirty="0"/>
              <a:t>Training of a Neural Network</a:t>
            </a:r>
          </a:p>
        </p:txBody>
      </p:sp>
      <p:sp>
        <p:nvSpPr>
          <p:cNvPr id="3" name="Content Placeholder 2">
            <a:extLst>
              <a:ext uri="{FF2B5EF4-FFF2-40B4-BE49-F238E27FC236}">
                <a16:creationId xmlns:a16="http://schemas.microsoft.com/office/drawing/2014/main" id="{9267EBC5-A5D8-9CE7-1BE9-576D69A787AD}"/>
              </a:ext>
            </a:extLst>
          </p:cNvPr>
          <p:cNvSpPr>
            <a:spLocks noGrp="1"/>
          </p:cNvSpPr>
          <p:nvPr>
            <p:ph sz="quarter" idx="10"/>
          </p:nvPr>
        </p:nvSpPr>
        <p:spPr>
          <a:xfrm>
            <a:off x="304800" y="971550"/>
            <a:ext cx="4800600" cy="2438400"/>
          </a:xfrm>
        </p:spPr>
        <p:txBody>
          <a:bodyPr/>
          <a:lstStyle/>
          <a:p>
            <a:r>
              <a:rPr lang="en-US" dirty="0"/>
              <a:t>A neural network training is a complex process that requires thorough organization and well-thought procedures.</a:t>
            </a:r>
          </a:p>
          <a:p>
            <a:r>
              <a:rPr lang="en-US" dirty="0"/>
              <a:t>Actually, each neuron in the first layer impacts on the outcome results, thus influencing the overall neural network performance.</a:t>
            </a:r>
          </a:p>
        </p:txBody>
      </p:sp>
      <p:sp>
        <p:nvSpPr>
          <p:cNvPr id="6" name="Content Placeholder 5">
            <a:extLst>
              <a:ext uri="{FF2B5EF4-FFF2-40B4-BE49-F238E27FC236}">
                <a16:creationId xmlns:a16="http://schemas.microsoft.com/office/drawing/2014/main" id="{3985C59E-9E36-0F82-B7A7-22475082F9A7}"/>
              </a:ext>
            </a:extLst>
          </p:cNvPr>
          <p:cNvSpPr>
            <a:spLocks noGrp="1"/>
          </p:cNvSpPr>
          <p:nvPr>
            <p:ph sz="quarter" idx="11"/>
          </p:nvPr>
        </p:nvSpPr>
        <p:spPr>
          <a:xfrm>
            <a:off x="291981" y="3486150"/>
            <a:ext cx="8229600" cy="838200"/>
          </a:xfrm>
        </p:spPr>
        <p:txBody>
          <a:bodyPr/>
          <a:lstStyle/>
          <a:p>
            <a:r>
              <a:rPr lang="en-US" dirty="0"/>
              <a:t>Training process is a quite empirical process that depends on some general rules as well as on the experience</a:t>
            </a:r>
          </a:p>
          <a:p>
            <a:r>
              <a:rPr lang="en-US" dirty="0"/>
              <a:t>Neural network training process includes training, validation, and testing.</a:t>
            </a:r>
          </a:p>
          <a:p>
            <a:endParaRPr lang="en-US" dirty="0"/>
          </a:p>
        </p:txBody>
      </p:sp>
      <p:pic>
        <p:nvPicPr>
          <p:cNvPr id="5" name="Picture 4" descr="A diagram of a network&#10;&#10;Description automatically generated">
            <a:extLst>
              <a:ext uri="{FF2B5EF4-FFF2-40B4-BE49-F238E27FC236}">
                <a16:creationId xmlns:a16="http://schemas.microsoft.com/office/drawing/2014/main" id="{F2D93A73-370C-2C65-CB61-BA4C8EC790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800" y="1028342"/>
            <a:ext cx="3110714" cy="2230323"/>
          </a:xfrm>
          <a:prstGeom prst="rect">
            <a:avLst/>
          </a:prstGeom>
        </p:spPr>
      </p:pic>
    </p:spTree>
    <p:extLst>
      <p:ext uri="{BB962C8B-B14F-4D97-AF65-F5344CB8AC3E}">
        <p14:creationId xmlns:p14="http://schemas.microsoft.com/office/powerpoint/2010/main" val="10220357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685801" y="285750"/>
            <a:ext cx="8382000" cy="490538"/>
          </a:xfrm>
        </p:spPr>
        <p:txBody>
          <a:bodyPr/>
          <a:lstStyle/>
          <a:p>
            <a:r>
              <a:rPr lang="en-US" dirty="0"/>
              <a:t>Split Ratio for Training, Validation, and Test Sets</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762000" y="1098321"/>
            <a:ext cx="7924798" cy="787629"/>
          </a:xfrm>
        </p:spPr>
        <p:txBody>
          <a:bodyPr/>
          <a:lstStyle/>
          <a:p>
            <a:pPr marL="0" indent="0">
              <a:buNone/>
            </a:pPr>
            <a:r>
              <a:rPr lang="en-US" dirty="0"/>
              <a:t>Splitting data between training, validation, and test sets depends on the data set size.</a:t>
            </a:r>
          </a:p>
        </p:txBody>
      </p:sp>
      <p:graphicFrame>
        <p:nvGraphicFramePr>
          <p:cNvPr id="4" name="Table 3">
            <a:extLst>
              <a:ext uri="{FF2B5EF4-FFF2-40B4-BE49-F238E27FC236}">
                <a16:creationId xmlns:a16="http://schemas.microsoft.com/office/drawing/2014/main" id="{AFC47494-78B4-857B-FA3A-9612ACB988A7}"/>
              </a:ext>
            </a:extLst>
          </p:cNvPr>
          <p:cNvGraphicFramePr>
            <a:graphicFrameLocks noGrp="1"/>
          </p:cNvGraphicFramePr>
          <p:nvPr>
            <p:extLst>
              <p:ext uri="{D42A27DB-BD31-4B8C-83A1-F6EECF244321}">
                <p14:modId xmlns:p14="http://schemas.microsoft.com/office/powerpoint/2010/main" val="3264541088"/>
              </p:ext>
            </p:extLst>
          </p:nvPr>
        </p:nvGraphicFramePr>
        <p:xfrm>
          <a:off x="1905000" y="1962150"/>
          <a:ext cx="5410200" cy="2286000"/>
        </p:xfrm>
        <a:graphic>
          <a:graphicData uri="http://schemas.openxmlformats.org/drawingml/2006/table">
            <a:tbl>
              <a:tblPr firstRow="1" bandRow="1">
                <a:tableStyleId>{5C22544A-7EE6-4342-B048-85BDC9FD1C3A}</a:tableStyleId>
              </a:tblPr>
              <a:tblGrid>
                <a:gridCol w="2260600">
                  <a:extLst>
                    <a:ext uri="{9D8B030D-6E8A-4147-A177-3AD203B41FA5}">
                      <a16:colId xmlns:a16="http://schemas.microsoft.com/office/drawing/2014/main" val="1068163095"/>
                    </a:ext>
                  </a:extLst>
                </a:gridCol>
                <a:gridCol w="1092200">
                  <a:extLst>
                    <a:ext uri="{9D8B030D-6E8A-4147-A177-3AD203B41FA5}">
                      <a16:colId xmlns:a16="http://schemas.microsoft.com/office/drawing/2014/main" val="2525224358"/>
                    </a:ext>
                  </a:extLst>
                </a:gridCol>
                <a:gridCol w="1066800">
                  <a:extLst>
                    <a:ext uri="{9D8B030D-6E8A-4147-A177-3AD203B41FA5}">
                      <a16:colId xmlns:a16="http://schemas.microsoft.com/office/drawing/2014/main" val="1104838585"/>
                    </a:ext>
                  </a:extLst>
                </a:gridCol>
                <a:gridCol w="990600">
                  <a:extLst>
                    <a:ext uri="{9D8B030D-6E8A-4147-A177-3AD203B41FA5}">
                      <a16:colId xmlns:a16="http://schemas.microsoft.com/office/drawing/2014/main" val="3885188462"/>
                    </a:ext>
                  </a:extLst>
                </a:gridCol>
              </a:tblGrid>
              <a:tr h="350520">
                <a:tc rowSpan="2">
                  <a:txBody>
                    <a:bodyPr/>
                    <a:lstStyle/>
                    <a:p>
                      <a:r>
                        <a:rPr lang="en-US" sz="2000" b="0" dirty="0">
                          <a:solidFill>
                            <a:schemeClr val="tx1"/>
                          </a:solidFill>
                        </a:rPr>
                        <a:t>Data size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gridSpan="3">
                  <a:txBody>
                    <a:bodyPr/>
                    <a:lstStyle/>
                    <a:p>
                      <a:pPr algn="ctr"/>
                      <a:r>
                        <a:rPr lang="en-US" sz="2000" b="0" dirty="0">
                          <a:solidFill>
                            <a:schemeClr val="tx1"/>
                          </a:solidFill>
                        </a:rPr>
                        <a:t>Split Ratio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endParaRPr lang="en-US" sz="20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sz="20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11613632"/>
                  </a:ext>
                </a:extLst>
              </a:tr>
              <a:tr h="350520">
                <a:tc vMerge="1">
                  <a:txBody>
                    <a:bodyPr/>
                    <a:lstStyle/>
                    <a:p>
                      <a:r>
                        <a:rPr lang="en-US" sz="2000" b="0" dirty="0">
                          <a:solidFill>
                            <a:schemeClr val="tx1"/>
                          </a:solidFill>
                        </a:rPr>
                        <a:t>Data size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Training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2000" b="0" dirty="0">
                          <a:solidFill>
                            <a:schemeClr val="tx1"/>
                          </a:solidFill>
                        </a:rPr>
                        <a:t>Validate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b="0" dirty="0">
                          <a:solidFill>
                            <a:schemeClr val="tx1"/>
                          </a:solidFill>
                        </a:rPr>
                        <a:t>Test</a:t>
                      </a:r>
                    </a:p>
                    <a:p>
                      <a:endParaRPr lang="en-US" sz="20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2381008"/>
                  </a:ext>
                </a:extLst>
              </a:tr>
              <a:tr h="370840">
                <a:tc>
                  <a:txBody>
                    <a:bodyPr/>
                    <a:lstStyle/>
                    <a:p>
                      <a:r>
                        <a:rPr lang="en-US" sz="2000" b="0" dirty="0">
                          <a:solidFill>
                            <a:schemeClr val="tx1"/>
                          </a:solidFill>
                        </a:rPr>
                        <a:t>100 – 1,000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38234003"/>
                  </a:ext>
                </a:extLst>
              </a:tr>
              <a:tr h="370840">
                <a:tc>
                  <a:txBody>
                    <a:bodyPr/>
                    <a:lstStyle/>
                    <a:p>
                      <a:r>
                        <a:rPr lang="en-US" sz="2000" b="0" dirty="0">
                          <a:solidFill>
                            <a:schemeClr val="tx1"/>
                          </a:solidFill>
                        </a:rPr>
                        <a:t>10,000 – 100,000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90%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9625524"/>
                  </a:ext>
                </a:extLst>
              </a:tr>
              <a:tr h="370840">
                <a:tc>
                  <a:txBody>
                    <a:bodyPr/>
                    <a:lstStyle/>
                    <a:p>
                      <a:r>
                        <a:rPr lang="en-US" sz="2000" b="0" dirty="0">
                          <a:solidFill>
                            <a:schemeClr val="tx1"/>
                          </a:solidFill>
                        </a:rPr>
                        <a:t>Over 1,000,000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98%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0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90715098"/>
                  </a:ext>
                </a:extLst>
              </a:tr>
            </a:tbl>
          </a:graphicData>
        </a:graphic>
      </p:graphicFrame>
    </p:spTree>
    <p:extLst>
      <p:ext uri="{BB962C8B-B14F-4D97-AF65-F5344CB8AC3E}">
        <p14:creationId xmlns:p14="http://schemas.microsoft.com/office/powerpoint/2010/main" val="10648691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p:txBody>
          <a:bodyPr/>
          <a:lstStyle/>
          <a:p>
            <a:r>
              <a:rPr lang="en-US" dirty="0"/>
              <a:t>Mismatched Train/Test Distribution</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sz="quarter" idx="10"/>
          </p:nvPr>
        </p:nvSpPr>
        <p:spPr>
          <a:xfrm>
            <a:off x="540327" y="903649"/>
            <a:ext cx="7583482" cy="1619250"/>
          </a:xfrm>
        </p:spPr>
        <p:txBody>
          <a:bodyPr/>
          <a:lstStyle/>
          <a:p>
            <a:r>
              <a:rPr lang="en-US" dirty="0"/>
              <a:t>In a learning algorithm, a distribution mismatch occurs when the training dataset and the test dataset are not drawn from the same distribution. </a:t>
            </a:r>
          </a:p>
          <a:p>
            <a:r>
              <a:rPr lang="en-US" dirty="0"/>
              <a:t>This mismatch might also occur if training data is corrupted or if the statistical distribution of the data changes from training to testing.</a:t>
            </a:r>
          </a:p>
        </p:txBody>
      </p:sp>
      <p:sp>
        <p:nvSpPr>
          <p:cNvPr id="4" name="Content Placeholder 3">
            <a:extLst>
              <a:ext uri="{FF2B5EF4-FFF2-40B4-BE49-F238E27FC236}">
                <a16:creationId xmlns:a16="http://schemas.microsoft.com/office/drawing/2014/main" id="{636CA2C3-5BF8-E2C2-1145-22C11F126DA8}"/>
              </a:ext>
            </a:extLst>
          </p:cNvPr>
          <p:cNvSpPr>
            <a:spLocks noGrp="1"/>
          </p:cNvSpPr>
          <p:nvPr>
            <p:ph sz="quarter" idx="11"/>
          </p:nvPr>
        </p:nvSpPr>
        <p:spPr>
          <a:xfrm>
            <a:off x="2312768" y="2952750"/>
            <a:ext cx="4038600" cy="702541"/>
          </a:xfrm>
          <a:solidFill>
            <a:schemeClr val="bg1">
              <a:lumMod val="95000"/>
            </a:schemeClr>
          </a:solidFill>
          <a:ln w="12700">
            <a:solidFill>
              <a:schemeClr val="tx1"/>
            </a:solidFill>
          </a:ln>
        </p:spPr>
        <p:txBody>
          <a:bodyPr/>
          <a:lstStyle/>
          <a:p>
            <a:pPr marL="0" indent="0">
              <a:buNone/>
            </a:pPr>
            <a:r>
              <a:rPr lang="en-US" dirty="0"/>
              <a:t>Validation and Test sets must come from the same distribution.</a:t>
            </a:r>
          </a:p>
        </p:txBody>
      </p:sp>
      <p:sp>
        <p:nvSpPr>
          <p:cNvPr id="5" name="Content Placeholder 3">
            <a:extLst>
              <a:ext uri="{FF2B5EF4-FFF2-40B4-BE49-F238E27FC236}">
                <a16:creationId xmlns:a16="http://schemas.microsoft.com/office/drawing/2014/main" id="{9137E7C4-F59B-108D-2A6F-0B8983BC3564}"/>
              </a:ext>
            </a:extLst>
          </p:cNvPr>
          <p:cNvSpPr txBox="1">
            <a:spLocks/>
          </p:cNvSpPr>
          <p:nvPr/>
        </p:nvSpPr>
        <p:spPr bwMode="auto">
          <a:xfrm>
            <a:off x="2326623" y="3888580"/>
            <a:ext cx="4038600" cy="702541"/>
          </a:xfrm>
          <a:prstGeom prst="rect">
            <a:avLst/>
          </a:prstGeom>
          <a:solidFill>
            <a:schemeClr val="bg1">
              <a:lumMod val="95000"/>
            </a:schemeClr>
          </a:solidFill>
          <a:ln w="12700">
            <a:solidFill>
              <a:schemeClr val="tx1"/>
            </a:solidFill>
          </a:ln>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ts val="0"/>
              </a:spcBef>
              <a:spcAft>
                <a:spcPct val="0"/>
              </a:spcAft>
              <a:buClr>
                <a:schemeClr val="folHlink"/>
              </a:buClr>
              <a:buSzPct val="60000"/>
              <a:buFont typeface="Wingdings" pitchFamily="2" charset="2"/>
              <a:buChar char="n"/>
              <a:defRPr sz="2000">
                <a:solidFill>
                  <a:schemeClr val="tx1"/>
                </a:solidFill>
                <a:latin typeface="+mn-lt"/>
                <a:ea typeface="+mn-ea"/>
                <a:cs typeface="+mn-cs"/>
              </a:defRPr>
            </a:lvl1pPr>
            <a:lvl2pPr marL="557213" indent="-214313" algn="l" rtl="0" eaLnBrk="0" fontAlgn="base" hangingPunct="0">
              <a:spcBef>
                <a:spcPts val="0"/>
              </a:spcBef>
              <a:spcAft>
                <a:spcPct val="0"/>
              </a:spcAft>
              <a:buClr>
                <a:schemeClr val="hlink"/>
              </a:buClr>
              <a:buSzPct val="70000"/>
              <a:buFont typeface="Wingdings" panose="05000000000000000000" pitchFamily="2" charset="2"/>
              <a:buChar char="v"/>
              <a:defRPr sz="2000">
                <a:solidFill>
                  <a:schemeClr val="tx1"/>
                </a:solidFill>
                <a:latin typeface="+mn-lt"/>
              </a:defRPr>
            </a:lvl2pPr>
            <a:lvl3pPr marL="942975" indent="-257175" algn="l" rtl="0" eaLnBrk="0" fontAlgn="base" hangingPunct="0">
              <a:spcBef>
                <a:spcPts val="0"/>
              </a:spcBef>
              <a:spcAft>
                <a:spcPct val="0"/>
              </a:spcAft>
              <a:buClr>
                <a:srgbClr val="008000"/>
              </a:buClr>
              <a:buSzPct val="70000"/>
              <a:buFont typeface="Wingdings" panose="05000000000000000000" pitchFamily="2" charset="2"/>
              <a:buChar char="ü"/>
              <a:defRPr sz="2000">
                <a:solidFill>
                  <a:schemeClr val="tx1"/>
                </a:solidFill>
                <a:latin typeface="+mn-lt"/>
              </a:defRPr>
            </a:lvl3pPr>
            <a:lvl4pPr marL="1200150" indent="-171450" algn="l" rtl="0" eaLnBrk="0" fontAlgn="base" hangingPunct="0">
              <a:spcBef>
                <a:spcPts val="0"/>
              </a:spcBef>
              <a:spcAft>
                <a:spcPct val="0"/>
              </a:spcAft>
              <a:buClr>
                <a:schemeClr val="accent2"/>
              </a:buClr>
              <a:buSzPct val="55000"/>
              <a:buFont typeface="Wingdings" pitchFamily="2" charset="2"/>
              <a:buChar char="n"/>
              <a:defRPr sz="1800">
                <a:solidFill>
                  <a:schemeClr val="tx1"/>
                </a:solidFill>
                <a:latin typeface="+mn-lt"/>
              </a:defRPr>
            </a:lvl4pPr>
            <a:lvl5pPr marL="1543050" indent="-171450" algn="l" rtl="0" eaLnBrk="0" fontAlgn="base" hangingPunct="0">
              <a:spcBef>
                <a:spcPts val="0"/>
              </a:spcBef>
              <a:spcAft>
                <a:spcPct val="0"/>
              </a:spcAft>
              <a:buClr>
                <a:schemeClr val="accent1"/>
              </a:buClr>
              <a:buSzPct val="50000"/>
              <a:buFont typeface="Wingdings" pitchFamily="2" charset="2"/>
              <a:buChar char="n"/>
              <a:defRPr sz="1500">
                <a:solidFill>
                  <a:schemeClr val="tx1"/>
                </a:solidFill>
                <a:latin typeface="+mn-lt"/>
              </a:defRPr>
            </a:lvl5pPr>
            <a:lvl6pPr marL="18859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6pPr>
            <a:lvl7pPr marL="22288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7pPr>
            <a:lvl8pPr marL="25717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8pPr>
            <a:lvl9pPr marL="2914650" indent="-171450" algn="l" rtl="0" fontAlgn="base">
              <a:spcBef>
                <a:spcPct val="20000"/>
              </a:spcBef>
              <a:spcAft>
                <a:spcPct val="0"/>
              </a:spcAft>
              <a:buClr>
                <a:schemeClr val="accent1"/>
              </a:buClr>
              <a:buSzPct val="50000"/>
              <a:buFont typeface="Wingdings" pitchFamily="2" charset="2"/>
              <a:buChar char="n"/>
              <a:defRPr sz="1500">
                <a:solidFill>
                  <a:schemeClr val="tx1"/>
                </a:solidFill>
                <a:latin typeface="+mn-lt"/>
              </a:defRPr>
            </a:lvl9pPr>
          </a:lstStyle>
          <a:p>
            <a:pPr marL="0" indent="0">
              <a:buFont typeface="Wingdings" pitchFamily="2" charset="2"/>
              <a:buNone/>
            </a:pPr>
            <a:r>
              <a:rPr lang="en-US" kern="0" dirty="0"/>
              <a:t>Training set may come from various sources.</a:t>
            </a:r>
          </a:p>
        </p:txBody>
      </p:sp>
    </p:spTree>
    <p:extLst>
      <p:ext uri="{BB962C8B-B14F-4D97-AF65-F5344CB8AC3E}">
        <p14:creationId xmlns:p14="http://schemas.microsoft.com/office/powerpoint/2010/main" val="34052576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990601" y="285750"/>
            <a:ext cx="8077200" cy="490538"/>
          </a:xfrm>
        </p:spPr>
        <p:txBody>
          <a:bodyPr/>
          <a:lstStyle/>
          <a:p>
            <a:r>
              <a:rPr lang="en-US" dirty="0"/>
              <a:t>Training and Testing on Different Distributions</a:t>
            </a:r>
          </a:p>
        </p:txBody>
      </p:sp>
      <p:grpSp>
        <p:nvGrpSpPr>
          <p:cNvPr id="14" name="Group 13">
            <a:extLst>
              <a:ext uri="{FF2B5EF4-FFF2-40B4-BE49-F238E27FC236}">
                <a16:creationId xmlns:a16="http://schemas.microsoft.com/office/drawing/2014/main" id="{732FF755-ECF9-4515-EF3B-5874BD9E32C5}"/>
              </a:ext>
            </a:extLst>
          </p:cNvPr>
          <p:cNvGrpSpPr/>
          <p:nvPr/>
        </p:nvGrpSpPr>
        <p:grpSpPr>
          <a:xfrm>
            <a:off x="304800" y="911159"/>
            <a:ext cx="4038600" cy="1919228"/>
            <a:chOff x="304800" y="911159"/>
            <a:chExt cx="4038600" cy="1919228"/>
          </a:xfrm>
        </p:grpSpPr>
        <p:pic>
          <p:nvPicPr>
            <p:cNvPr id="5" name="Picture 4">
              <a:extLst>
                <a:ext uri="{FF2B5EF4-FFF2-40B4-BE49-F238E27FC236}">
                  <a16:creationId xmlns:a16="http://schemas.microsoft.com/office/drawing/2014/main" id="{AA2CD486-160D-C555-D5F5-6E5A76ED4BCA}"/>
                </a:ext>
              </a:extLst>
            </p:cNvPr>
            <p:cNvPicPr>
              <a:picLocks noChangeAspect="1"/>
            </p:cNvPicPr>
            <p:nvPr/>
          </p:nvPicPr>
          <p:blipFill rotWithShape="1">
            <a:blip r:embed="rId2">
              <a:extLst>
                <a:ext uri="{28A0092B-C50C-407E-A947-70E740481C1C}">
                  <a14:useLocalDpi xmlns:a14="http://schemas.microsoft.com/office/drawing/2010/main" val="0"/>
                </a:ext>
              </a:extLst>
            </a:blip>
            <a:srcRect l="1666" t="20414" r="54168" b="56120"/>
            <a:stretch/>
          </p:blipFill>
          <p:spPr>
            <a:xfrm>
              <a:off x="304800" y="1276350"/>
              <a:ext cx="4038600" cy="1168629"/>
            </a:xfrm>
            <a:prstGeom prst="rect">
              <a:avLst/>
            </a:prstGeom>
          </p:spPr>
        </p:pic>
        <p:sp>
          <p:nvSpPr>
            <p:cNvPr id="8" name="TextBox 7">
              <a:extLst>
                <a:ext uri="{FF2B5EF4-FFF2-40B4-BE49-F238E27FC236}">
                  <a16:creationId xmlns:a16="http://schemas.microsoft.com/office/drawing/2014/main" id="{29EA17DC-97C1-BA40-7065-2BA0D2E14DCB}"/>
                </a:ext>
              </a:extLst>
            </p:cNvPr>
            <p:cNvSpPr txBox="1"/>
            <p:nvPr/>
          </p:nvSpPr>
          <p:spPr>
            <a:xfrm>
              <a:off x="1600200" y="911159"/>
              <a:ext cx="1828800" cy="369332"/>
            </a:xfrm>
            <a:prstGeom prst="rect">
              <a:avLst/>
            </a:prstGeom>
            <a:noFill/>
          </p:spPr>
          <p:txBody>
            <a:bodyPr wrap="square" rtlCol="0">
              <a:spAutoFit/>
            </a:bodyPr>
            <a:lstStyle/>
            <a:p>
              <a:r>
                <a:rPr lang="en-US" dirty="0"/>
                <a:t>From websites</a:t>
              </a:r>
            </a:p>
          </p:txBody>
        </p:sp>
        <p:sp>
          <p:nvSpPr>
            <p:cNvPr id="12" name="TextBox 11">
              <a:extLst>
                <a:ext uri="{FF2B5EF4-FFF2-40B4-BE49-F238E27FC236}">
                  <a16:creationId xmlns:a16="http://schemas.microsoft.com/office/drawing/2014/main" id="{947D2D96-7748-E840-308A-957D58DA6FF2}"/>
                </a:ext>
              </a:extLst>
            </p:cNvPr>
            <p:cNvSpPr txBox="1"/>
            <p:nvPr/>
          </p:nvSpPr>
          <p:spPr>
            <a:xfrm>
              <a:off x="1524000" y="2461055"/>
              <a:ext cx="1905000" cy="369332"/>
            </a:xfrm>
            <a:prstGeom prst="rect">
              <a:avLst/>
            </a:prstGeom>
            <a:noFill/>
          </p:spPr>
          <p:txBody>
            <a:bodyPr wrap="square" rtlCol="0">
              <a:spAutoFit/>
            </a:bodyPr>
            <a:lstStyle/>
            <a:p>
              <a:r>
                <a:rPr lang="en-US" dirty="0"/>
                <a:t>200,000 images</a:t>
              </a:r>
            </a:p>
          </p:txBody>
        </p:sp>
      </p:grpSp>
      <p:grpSp>
        <p:nvGrpSpPr>
          <p:cNvPr id="15" name="Group 14">
            <a:extLst>
              <a:ext uri="{FF2B5EF4-FFF2-40B4-BE49-F238E27FC236}">
                <a16:creationId xmlns:a16="http://schemas.microsoft.com/office/drawing/2014/main" id="{92BDDD49-5E21-9A4E-F0EB-415A5927A137}"/>
              </a:ext>
            </a:extLst>
          </p:cNvPr>
          <p:cNvGrpSpPr/>
          <p:nvPr/>
        </p:nvGrpSpPr>
        <p:grpSpPr>
          <a:xfrm>
            <a:off x="4837045" y="892317"/>
            <a:ext cx="4038600" cy="1978984"/>
            <a:chOff x="5029200" y="858358"/>
            <a:chExt cx="4038600" cy="1978984"/>
          </a:xfrm>
        </p:grpSpPr>
        <p:pic>
          <p:nvPicPr>
            <p:cNvPr id="7" name="Picture 6">
              <a:extLst>
                <a:ext uri="{FF2B5EF4-FFF2-40B4-BE49-F238E27FC236}">
                  <a16:creationId xmlns:a16="http://schemas.microsoft.com/office/drawing/2014/main" id="{EFE9849E-D7D1-BD01-A379-05692E069E76}"/>
                </a:ext>
              </a:extLst>
            </p:cNvPr>
            <p:cNvPicPr>
              <a:picLocks noChangeAspect="1"/>
            </p:cNvPicPr>
            <p:nvPr/>
          </p:nvPicPr>
          <p:blipFill rotWithShape="1">
            <a:blip r:embed="rId2">
              <a:extLst>
                <a:ext uri="{28A0092B-C50C-407E-A947-70E740481C1C}">
                  <a14:useLocalDpi xmlns:a14="http://schemas.microsoft.com/office/drawing/2010/main" val="0"/>
                </a:ext>
              </a:extLst>
            </a:blip>
            <a:srcRect l="53332" t="20928" r="2501" b="56120"/>
            <a:stretch/>
          </p:blipFill>
          <p:spPr>
            <a:xfrm>
              <a:off x="5029200" y="1276350"/>
              <a:ext cx="4038600" cy="1143000"/>
            </a:xfrm>
            <a:prstGeom prst="rect">
              <a:avLst/>
            </a:prstGeom>
          </p:spPr>
        </p:pic>
        <p:sp>
          <p:nvSpPr>
            <p:cNvPr id="9" name="TextBox 8">
              <a:extLst>
                <a:ext uri="{FF2B5EF4-FFF2-40B4-BE49-F238E27FC236}">
                  <a16:creationId xmlns:a16="http://schemas.microsoft.com/office/drawing/2014/main" id="{D008CE28-1EDE-BB49-1B19-0249EF39A0B1}"/>
                </a:ext>
              </a:extLst>
            </p:cNvPr>
            <p:cNvSpPr txBox="1"/>
            <p:nvPr/>
          </p:nvSpPr>
          <p:spPr>
            <a:xfrm>
              <a:off x="5943600" y="858358"/>
              <a:ext cx="2209800" cy="369332"/>
            </a:xfrm>
            <a:prstGeom prst="rect">
              <a:avLst/>
            </a:prstGeom>
            <a:noFill/>
          </p:spPr>
          <p:txBody>
            <a:bodyPr wrap="square" rtlCol="0">
              <a:spAutoFit/>
            </a:bodyPr>
            <a:lstStyle/>
            <a:p>
              <a:r>
                <a:rPr lang="en-US" dirty="0"/>
                <a:t>From mobile phone</a:t>
              </a:r>
            </a:p>
          </p:txBody>
        </p:sp>
        <p:sp>
          <p:nvSpPr>
            <p:cNvPr id="13" name="TextBox 12">
              <a:extLst>
                <a:ext uri="{FF2B5EF4-FFF2-40B4-BE49-F238E27FC236}">
                  <a16:creationId xmlns:a16="http://schemas.microsoft.com/office/drawing/2014/main" id="{7FB802D2-B6D4-1DC0-C93B-A2B676E94683}"/>
                </a:ext>
              </a:extLst>
            </p:cNvPr>
            <p:cNvSpPr txBox="1"/>
            <p:nvPr/>
          </p:nvSpPr>
          <p:spPr>
            <a:xfrm>
              <a:off x="6288154" y="2468010"/>
              <a:ext cx="1752601" cy="369332"/>
            </a:xfrm>
            <a:prstGeom prst="rect">
              <a:avLst/>
            </a:prstGeom>
            <a:noFill/>
          </p:spPr>
          <p:txBody>
            <a:bodyPr wrap="square" rtlCol="0">
              <a:spAutoFit/>
            </a:bodyPr>
            <a:lstStyle/>
            <a:p>
              <a:r>
                <a:rPr lang="en-US" dirty="0"/>
                <a:t>10,000 images</a:t>
              </a:r>
            </a:p>
          </p:txBody>
        </p:sp>
      </p:grpSp>
      <p:grpSp>
        <p:nvGrpSpPr>
          <p:cNvPr id="26" name="Group 25">
            <a:extLst>
              <a:ext uri="{FF2B5EF4-FFF2-40B4-BE49-F238E27FC236}">
                <a16:creationId xmlns:a16="http://schemas.microsoft.com/office/drawing/2014/main" id="{1676431C-45DD-BD01-968A-C965BBA33267}"/>
              </a:ext>
            </a:extLst>
          </p:cNvPr>
          <p:cNvGrpSpPr/>
          <p:nvPr/>
        </p:nvGrpSpPr>
        <p:grpSpPr>
          <a:xfrm>
            <a:off x="1905001" y="3455897"/>
            <a:ext cx="6248399" cy="763851"/>
            <a:chOff x="1981201" y="3653156"/>
            <a:chExt cx="6248399" cy="763851"/>
          </a:xfrm>
        </p:grpSpPr>
        <p:grpSp>
          <p:nvGrpSpPr>
            <p:cNvPr id="24" name="Group 23">
              <a:extLst>
                <a:ext uri="{FF2B5EF4-FFF2-40B4-BE49-F238E27FC236}">
                  <a16:creationId xmlns:a16="http://schemas.microsoft.com/office/drawing/2014/main" id="{4958E04D-182A-4100-1A85-82A43F305CC6}"/>
                </a:ext>
              </a:extLst>
            </p:cNvPr>
            <p:cNvGrpSpPr/>
            <p:nvPr/>
          </p:nvGrpSpPr>
          <p:grpSpPr>
            <a:xfrm>
              <a:off x="1981201" y="4047675"/>
              <a:ext cx="6095999" cy="369332"/>
              <a:chOff x="1981198" y="4366566"/>
              <a:chExt cx="6095999" cy="369332"/>
            </a:xfrm>
          </p:grpSpPr>
          <p:sp>
            <p:nvSpPr>
              <p:cNvPr id="21" name="TextBox 20">
                <a:extLst>
                  <a:ext uri="{FF2B5EF4-FFF2-40B4-BE49-F238E27FC236}">
                    <a16:creationId xmlns:a16="http://schemas.microsoft.com/office/drawing/2014/main" id="{66B20C6A-D862-1C05-45CC-0BD10AF9ABEE}"/>
                  </a:ext>
                </a:extLst>
              </p:cNvPr>
              <p:cNvSpPr txBox="1"/>
              <p:nvPr/>
            </p:nvSpPr>
            <p:spPr>
              <a:xfrm>
                <a:off x="1981198" y="4366566"/>
                <a:ext cx="4572001" cy="369332"/>
              </a:xfrm>
              <a:prstGeom prst="rect">
                <a:avLst/>
              </a:prstGeom>
              <a:solidFill>
                <a:srgbClr val="B9EDFF"/>
              </a:solidFill>
              <a:ln w="19050">
                <a:solidFill>
                  <a:schemeClr val="tx1"/>
                </a:solidFill>
              </a:ln>
            </p:spPr>
            <p:txBody>
              <a:bodyPr wrap="square" rtlCol="0">
                <a:spAutoFit/>
              </a:bodyPr>
              <a:lstStyle/>
              <a:p>
                <a:pPr algn="ctr"/>
                <a:r>
                  <a:rPr lang="en-US" dirty="0"/>
                  <a:t>205,000</a:t>
                </a:r>
              </a:p>
            </p:txBody>
          </p:sp>
          <p:sp>
            <p:nvSpPr>
              <p:cNvPr id="22" name="TextBox 21">
                <a:extLst>
                  <a:ext uri="{FF2B5EF4-FFF2-40B4-BE49-F238E27FC236}">
                    <a16:creationId xmlns:a16="http://schemas.microsoft.com/office/drawing/2014/main" id="{E169E143-FBA5-0CC2-11AF-B82751AF30F3}"/>
                  </a:ext>
                </a:extLst>
              </p:cNvPr>
              <p:cNvSpPr txBox="1"/>
              <p:nvPr/>
            </p:nvSpPr>
            <p:spPr>
              <a:xfrm>
                <a:off x="6553199" y="4366566"/>
                <a:ext cx="761999" cy="369332"/>
              </a:xfrm>
              <a:prstGeom prst="rect">
                <a:avLst/>
              </a:prstGeom>
              <a:solidFill>
                <a:srgbClr val="FBFBD1"/>
              </a:solidFill>
              <a:ln w="19050">
                <a:solidFill>
                  <a:schemeClr val="tx1"/>
                </a:solidFill>
              </a:ln>
            </p:spPr>
            <p:txBody>
              <a:bodyPr wrap="square" rtlCol="0">
                <a:spAutoFit/>
              </a:bodyPr>
              <a:lstStyle/>
              <a:p>
                <a:pPr algn="ctr"/>
                <a:r>
                  <a:rPr lang="en-US" dirty="0"/>
                  <a:t>2,500</a:t>
                </a:r>
              </a:p>
            </p:txBody>
          </p:sp>
          <p:sp>
            <p:nvSpPr>
              <p:cNvPr id="23" name="TextBox 22">
                <a:extLst>
                  <a:ext uri="{FF2B5EF4-FFF2-40B4-BE49-F238E27FC236}">
                    <a16:creationId xmlns:a16="http://schemas.microsoft.com/office/drawing/2014/main" id="{ED4F82A6-05F0-0C65-3482-B55FB38EA303}"/>
                  </a:ext>
                </a:extLst>
              </p:cNvPr>
              <p:cNvSpPr txBox="1"/>
              <p:nvPr/>
            </p:nvSpPr>
            <p:spPr>
              <a:xfrm>
                <a:off x="7315198" y="4366566"/>
                <a:ext cx="761999" cy="369332"/>
              </a:xfrm>
              <a:prstGeom prst="rect">
                <a:avLst/>
              </a:prstGeom>
              <a:solidFill>
                <a:srgbClr val="B8F8A6"/>
              </a:solidFill>
              <a:ln w="19050">
                <a:solidFill>
                  <a:schemeClr val="tx1"/>
                </a:solidFill>
              </a:ln>
            </p:spPr>
            <p:txBody>
              <a:bodyPr wrap="square" rtlCol="0">
                <a:spAutoFit/>
              </a:bodyPr>
              <a:lstStyle/>
              <a:p>
                <a:pPr algn="ctr"/>
                <a:r>
                  <a:rPr lang="en-US" dirty="0"/>
                  <a:t>2,500</a:t>
                </a:r>
              </a:p>
            </p:txBody>
          </p:sp>
        </p:grpSp>
        <p:sp>
          <p:nvSpPr>
            <p:cNvPr id="25" name="TextBox 24">
              <a:extLst>
                <a:ext uri="{FF2B5EF4-FFF2-40B4-BE49-F238E27FC236}">
                  <a16:creationId xmlns:a16="http://schemas.microsoft.com/office/drawing/2014/main" id="{411E29C0-5203-4BEA-E7D7-A608C84D79D9}"/>
                </a:ext>
              </a:extLst>
            </p:cNvPr>
            <p:cNvSpPr txBox="1"/>
            <p:nvPr/>
          </p:nvSpPr>
          <p:spPr>
            <a:xfrm>
              <a:off x="2743200" y="3653156"/>
              <a:ext cx="5486400" cy="369332"/>
            </a:xfrm>
            <a:prstGeom prst="rect">
              <a:avLst/>
            </a:prstGeom>
            <a:noFill/>
          </p:spPr>
          <p:txBody>
            <a:bodyPr wrap="square" rtlCol="0">
              <a:spAutoFit/>
            </a:bodyPr>
            <a:lstStyle/>
            <a:p>
              <a:r>
                <a:rPr lang="en-US" dirty="0"/>
                <a:t>Training Set                                 Validation  Test</a:t>
              </a:r>
            </a:p>
          </p:txBody>
        </p:sp>
      </p:grpSp>
      <p:cxnSp>
        <p:nvCxnSpPr>
          <p:cNvPr id="28" name="Straight Arrow Connector 27">
            <a:extLst>
              <a:ext uri="{FF2B5EF4-FFF2-40B4-BE49-F238E27FC236}">
                <a16:creationId xmlns:a16="http://schemas.microsoft.com/office/drawing/2014/main" id="{157B2E02-259C-514D-BB23-C8D3EAC1AE66}"/>
              </a:ext>
            </a:extLst>
          </p:cNvPr>
          <p:cNvCxnSpPr/>
          <p:nvPr/>
        </p:nvCxnSpPr>
        <p:spPr bwMode="auto">
          <a:xfrm>
            <a:off x="2743200" y="2846463"/>
            <a:ext cx="538362" cy="1188619"/>
          </a:xfrm>
          <a:prstGeom prst="straightConnector1">
            <a:avLst/>
          </a:prstGeom>
          <a:solidFill>
            <a:schemeClr val="accent1"/>
          </a:solidFill>
          <a:ln w="3810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Straight Arrow Connector 28">
            <a:extLst>
              <a:ext uri="{FF2B5EF4-FFF2-40B4-BE49-F238E27FC236}">
                <a16:creationId xmlns:a16="http://schemas.microsoft.com/office/drawing/2014/main" id="{D49B3AC8-7017-A28B-4CAA-C2B9DEBCB277}"/>
              </a:ext>
            </a:extLst>
          </p:cNvPr>
          <p:cNvCxnSpPr/>
          <p:nvPr/>
        </p:nvCxnSpPr>
        <p:spPr bwMode="auto">
          <a:xfrm>
            <a:off x="7315200" y="2887377"/>
            <a:ext cx="120098" cy="1081518"/>
          </a:xfrm>
          <a:prstGeom prst="straightConnector1">
            <a:avLst/>
          </a:prstGeom>
          <a:solidFill>
            <a:schemeClr val="accent1"/>
          </a:solidFill>
          <a:ln w="3810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Straight Arrow Connector 29">
            <a:extLst>
              <a:ext uri="{FF2B5EF4-FFF2-40B4-BE49-F238E27FC236}">
                <a16:creationId xmlns:a16="http://schemas.microsoft.com/office/drawing/2014/main" id="{E7DB6630-66D2-F255-CB28-A0F856308FA4}"/>
              </a:ext>
            </a:extLst>
          </p:cNvPr>
          <p:cNvCxnSpPr/>
          <p:nvPr/>
        </p:nvCxnSpPr>
        <p:spPr bwMode="auto">
          <a:xfrm flipH="1">
            <a:off x="6775175" y="2849997"/>
            <a:ext cx="94422" cy="1157231"/>
          </a:xfrm>
          <a:prstGeom prst="straightConnector1">
            <a:avLst/>
          </a:prstGeom>
          <a:solidFill>
            <a:schemeClr val="accent1"/>
          </a:solidFill>
          <a:ln w="3810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Straight Arrow Connector 31">
            <a:extLst>
              <a:ext uri="{FF2B5EF4-FFF2-40B4-BE49-F238E27FC236}">
                <a16:creationId xmlns:a16="http://schemas.microsoft.com/office/drawing/2014/main" id="{823A8A02-CE4A-04F1-99B7-9065774C66B4}"/>
              </a:ext>
            </a:extLst>
          </p:cNvPr>
          <p:cNvCxnSpPr/>
          <p:nvPr/>
        </p:nvCxnSpPr>
        <p:spPr bwMode="auto">
          <a:xfrm flipH="1">
            <a:off x="5029201" y="2866920"/>
            <a:ext cx="1488389" cy="1168162"/>
          </a:xfrm>
          <a:prstGeom prst="straightConnector1">
            <a:avLst/>
          </a:prstGeom>
          <a:solidFill>
            <a:schemeClr val="accent1"/>
          </a:solidFill>
          <a:ln w="3810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TextBox 34">
            <a:extLst>
              <a:ext uri="{FF2B5EF4-FFF2-40B4-BE49-F238E27FC236}">
                <a16:creationId xmlns:a16="http://schemas.microsoft.com/office/drawing/2014/main" id="{E1EDFAE7-88AB-2707-9989-C9409DD55D34}"/>
              </a:ext>
            </a:extLst>
          </p:cNvPr>
          <p:cNvSpPr txBox="1"/>
          <p:nvPr/>
        </p:nvSpPr>
        <p:spPr>
          <a:xfrm>
            <a:off x="4372801" y="2904566"/>
            <a:ext cx="2074797" cy="369332"/>
          </a:xfrm>
          <a:prstGeom prst="rect">
            <a:avLst/>
          </a:prstGeom>
          <a:noFill/>
        </p:spPr>
        <p:txBody>
          <a:bodyPr wrap="square">
            <a:spAutoFit/>
          </a:bodyPr>
          <a:lstStyle/>
          <a:p>
            <a:r>
              <a:rPr lang="en-US" dirty="0"/>
              <a:t>Randomly chosen</a:t>
            </a:r>
          </a:p>
        </p:txBody>
      </p:sp>
      <p:sp>
        <p:nvSpPr>
          <p:cNvPr id="36" name="TextBox 35">
            <a:extLst>
              <a:ext uri="{FF2B5EF4-FFF2-40B4-BE49-F238E27FC236}">
                <a16:creationId xmlns:a16="http://schemas.microsoft.com/office/drawing/2014/main" id="{9F811BAC-891D-7773-00F9-27C61035965B}"/>
              </a:ext>
            </a:extLst>
          </p:cNvPr>
          <p:cNvSpPr txBox="1"/>
          <p:nvPr/>
        </p:nvSpPr>
        <p:spPr>
          <a:xfrm>
            <a:off x="2273149" y="2942899"/>
            <a:ext cx="562810" cy="369332"/>
          </a:xfrm>
          <a:prstGeom prst="rect">
            <a:avLst/>
          </a:prstGeom>
          <a:noFill/>
        </p:spPr>
        <p:txBody>
          <a:bodyPr wrap="square">
            <a:spAutoFit/>
          </a:bodyPr>
          <a:lstStyle/>
          <a:p>
            <a:r>
              <a:rPr lang="en-US" dirty="0"/>
              <a:t>All</a:t>
            </a:r>
          </a:p>
        </p:txBody>
      </p:sp>
      <p:sp>
        <p:nvSpPr>
          <p:cNvPr id="41" name="TextBox 40">
            <a:extLst>
              <a:ext uri="{FF2B5EF4-FFF2-40B4-BE49-F238E27FC236}">
                <a16:creationId xmlns:a16="http://schemas.microsoft.com/office/drawing/2014/main" id="{2B8AC45B-BA06-2705-9864-8A9D957217CC}"/>
              </a:ext>
            </a:extLst>
          </p:cNvPr>
          <p:cNvSpPr txBox="1"/>
          <p:nvPr/>
        </p:nvSpPr>
        <p:spPr>
          <a:xfrm>
            <a:off x="5790794" y="4222247"/>
            <a:ext cx="3170998" cy="646331"/>
          </a:xfrm>
          <a:prstGeom prst="rect">
            <a:avLst/>
          </a:prstGeom>
          <a:noFill/>
        </p:spPr>
        <p:txBody>
          <a:bodyPr wrap="square">
            <a:spAutoFit/>
          </a:bodyPr>
          <a:lstStyle/>
          <a:p>
            <a:r>
              <a:rPr lang="en-US" dirty="0"/>
              <a:t>Validation and Test sets are from the same distribution</a:t>
            </a:r>
          </a:p>
        </p:txBody>
      </p:sp>
      <p:sp>
        <p:nvSpPr>
          <p:cNvPr id="42" name="TextBox 41">
            <a:extLst>
              <a:ext uri="{FF2B5EF4-FFF2-40B4-BE49-F238E27FC236}">
                <a16:creationId xmlns:a16="http://schemas.microsoft.com/office/drawing/2014/main" id="{24331C50-B2EF-2BC6-9638-B9DCCC0F8902}"/>
              </a:ext>
            </a:extLst>
          </p:cNvPr>
          <p:cNvSpPr txBox="1"/>
          <p:nvPr/>
        </p:nvSpPr>
        <p:spPr>
          <a:xfrm>
            <a:off x="2057400" y="4232477"/>
            <a:ext cx="3170998" cy="646331"/>
          </a:xfrm>
          <a:prstGeom prst="rect">
            <a:avLst/>
          </a:prstGeom>
          <a:noFill/>
        </p:spPr>
        <p:txBody>
          <a:bodyPr wrap="square">
            <a:spAutoFit/>
          </a:bodyPr>
          <a:lstStyle/>
          <a:p>
            <a:r>
              <a:rPr lang="en-US" dirty="0"/>
              <a:t>Training set is from different distributions</a:t>
            </a:r>
          </a:p>
        </p:txBody>
      </p:sp>
    </p:spTree>
    <p:extLst>
      <p:ext uri="{BB962C8B-B14F-4D97-AF65-F5344CB8AC3E}">
        <p14:creationId xmlns:p14="http://schemas.microsoft.com/office/powerpoint/2010/main" val="24237683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260647" y="2248584"/>
            <a:ext cx="8622705" cy="646331"/>
          </a:xfrm>
          <a:prstGeom prst="rect">
            <a:avLst/>
          </a:prstGeom>
          <a:noFill/>
        </p:spPr>
        <p:txBody>
          <a:bodyPr wrap="square" rtlCol="0">
            <a:spAutoFit/>
          </a:bodyPr>
          <a:lstStyle/>
          <a:p>
            <a:r>
              <a:rPr lang="en-US" sz="3600" dirty="0">
                <a:solidFill>
                  <a:srgbClr val="333399"/>
                </a:solidFill>
              </a:rPr>
              <a:t>Common Pitfalls in the Training Data Split</a:t>
            </a:r>
          </a:p>
        </p:txBody>
      </p:sp>
      <p:sp>
        <p:nvSpPr>
          <p:cNvPr id="3" name="TextBox 2">
            <a:extLst>
              <a:ext uri="{FF2B5EF4-FFF2-40B4-BE49-F238E27FC236}">
                <a16:creationId xmlns:a16="http://schemas.microsoft.com/office/drawing/2014/main" id="{ADCF61B4-62E8-BFD2-F194-D93BB9916FAF}"/>
              </a:ext>
            </a:extLst>
          </p:cNvPr>
          <p:cNvSpPr txBox="1"/>
          <p:nvPr/>
        </p:nvSpPr>
        <p:spPr>
          <a:xfrm>
            <a:off x="685800" y="4476750"/>
            <a:ext cx="7543800" cy="276999"/>
          </a:xfrm>
          <a:prstGeom prst="rect">
            <a:avLst/>
          </a:prstGeom>
          <a:noFill/>
        </p:spPr>
        <p:txBody>
          <a:bodyPr wrap="square">
            <a:spAutoFit/>
          </a:bodyPr>
          <a:lstStyle/>
          <a:p>
            <a:r>
              <a:rPr lang="en-US" sz="1200" dirty="0"/>
              <a:t>https://kili-technology.com/training-data/training-validation-and-test-sets-how-to-split-machine-learning-data</a:t>
            </a:r>
          </a:p>
        </p:txBody>
      </p:sp>
    </p:spTree>
    <p:extLst>
      <p:ext uri="{BB962C8B-B14F-4D97-AF65-F5344CB8AC3E}">
        <p14:creationId xmlns:p14="http://schemas.microsoft.com/office/powerpoint/2010/main" val="30982761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56F-5929-5932-26F5-8DA2CAF4DAF3}"/>
              </a:ext>
            </a:extLst>
          </p:cNvPr>
          <p:cNvSpPr>
            <a:spLocks noGrp="1"/>
          </p:cNvSpPr>
          <p:nvPr>
            <p:ph type="title"/>
          </p:nvPr>
        </p:nvSpPr>
        <p:spPr>
          <a:xfrm>
            <a:off x="990600" y="285750"/>
            <a:ext cx="7445373" cy="490538"/>
          </a:xfrm>
        </p:spPr>
        <p:txBody>
          <a:bodyPr/>
          <a:lstStyle/>
          <a:p>
            <a:r>
              <a:rPr lang="en-US" dirty="0"/>
              <a:t>Common Pitfalls in the Training Data Split</a:t>
            </a:r>
          </a:p>
        </p:txBody>
      </p:sp>
      <p:sp>
        <p:nvSpPr>
          <p:cNvPr id="3" name="Content Placeholder 2">
            <a:extLst>
              <a:ext uri="{FF2B5EF4-FFF2-40B4-BE49-F238E27FC236}">
                <a16:creationId xmlns:a16="http://schemas.microsoft.com/office/drawing/2014/main" id="{AC6EAB5C-5A60-ED0D-048E-3401C27C05FE}"/>
              </a:ext>
            </a:extLst>
          </p:cNvPr>
          <p:cNvSpPr>
            <a:spLocks noGrp="1"/>
          </p:cNvSpPr>
          <p:nvPr>
            <p:ph idx="1"/>
          </p:nvPr>
        </p:nvSpPr>
        <p:spPr>
          <a:xfrm>
            <a:off x="1524000" y="1504950"/>
            <a:ext cx="6324600" cy="2286000"/>
          </a:xfrm>
        </p:spPr>
        <p:txBody>
          <a:bodyPr/>
          <a:lstStyle/>
          <a:p>
            <a:pPr marL="0" indent="0">
              <a:buNone/>
            </a:pPr>
            <a:r>
              <a:rPr lang="en-US" dirty="0"/>
              <a:t>Common pitfalls in the training data split can be categorized as following:</a:t>
            </a:r>
          </a:p>
          <a:p>
            <a:r>
              <a:rPr lang="en-US" dirty="0"/>
              <a:t>Cross-Validation</a:t>
            </a:r>
          </a:p>
          <a:p>
            <a:r>
              <a:rPr lang="en-US" dirty="0"/>
              <a:t>Low-Quality Training Data</a:t>
            </a:r>
          </a:p>
          <a:p>
            <a:r>
              <a:rPr lang="en-US" dirty="0"/>
              <a:t>Overfitting</a:t>
            </a:r>
          </a:p>
          <a:p>
            <a:r>
              <a:rPr lang="en-US" dirty="0"/>
              <a:t>Overemphasis on Validation and Test Set Metrics</a:t>
            </a:r>
          </a:p>
          <a:p>
            <a:endParaRPr lang="en-US" dirty="0"/>
          </a:p>
        </p:txBody>
      </p:sp>
    </p:spTree>
    <p:extLst>
      <p:ext uri="{BB962C8B-B14F-4D97-AF65-F5344CB8AC3E}">
        <p14:creationId xmlns:p14="http://schemas.microsoft.com/office/powerpoint/2010/main" val="22916288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56F-5929-5932-26F5-8DA2CAF4DAF3}"/>
              </a:ext>
            </a:extLst>
          </p:cNvPr>
          <p:cNvSpPr>
            <a:spLocks noGrp="1"/>
          </p:cNvSpPr>
          <p:nvPr>
            <p:ph type="title"/>
          </p:nvPr>
        </p:nvSpPr>
        <p:spPr>
          <a:xfrm>
            <a:off x="1447800" y="343525"/>
            <a:ext cx="7445373" cy="490538"/>
          </a:xfrm>
        </p:spPr>
        <p:txBody>
          <a:bodyPr/>
          <a:lstStyle/>
          <a:p>
            <a:r>
              <a:rPr lang="en-US" sz="2400" dirty="0"/>
              <a:t>Common Pitfalls in The Training Data Split:</a:t>
            </a:r>
            <a:br>
              <a:rPr lang="en-US" dirty="0"/>
            </a:br>
            <a:r>
              <a:rPr lang="en-US" dirty="0"/>
              <a:t>Cross-Validation (1/3)</a:t>
            </a:r>
          </a:p>
        </p:txBody>
      </p:sp>
      <p:sp>
        <p:nvSpPr>
          <p:cNvPr id="3" name="Content Placeholder 2">
            <a:extLst>
              <a:ext uri="{FF2B5EF4-FFF2-40B4-BE49-F238E27FC236}">
                <a16:creationId xmlns:a16="http://schemas.microsoft.com/office/drawing/2014/main" id="{AC6EAB5C-5A60-ED0D-048E-3401C27C05FE}"/>
              </a:ext>
            </a:extLst>
          </p:cNvPr>
          <p:cNvSpPr>
            <a:spLocks noGrp="1"/>
          </p:cNvSpPr>
          <p:nvPr>
            <p:ph idx="1"/>
          </p:nvPr>
        </p:nvSpPr>
        <p:spPr>
          <a:xfrm>
            <a:off x="228600" y="819040"/>
            <a:ext cx="8664573" cy="3456385"/>
          </a:xfrm>
        </p:spPr>
        <p:txBody>
          <a:bodyPr/>
          <a:lstStyle/>
          <a:p>
            <a:r>
              <a:rPr lang="en-US" sz="1900" dirty="0"/>
              <a:t>An alternative approach involves splitting an initial dataset into two halves, training and testing. </a:t>
            </a:r>
          </a:p>
          <a:p>
            <a:pPr lvl="1"/>
            <a:r>
              <a:rPr lang="en-US" sz="1900" dirty="0"/>
              <a:t>Firstly, with the test data set kept to one side, a proportion of randomly chosen training data becomes the actual training set. </a:t>
            </a:r>
          </a:p>
          <a:p>
            <a:pPr lvl="1"/>
            <a:r>
              <a:rPr lang="en-US" sz="1900" dirty="0"/>
              <a:t>The remaining values in the array are for later iterations to validate inputs. </a:t>
            </a:r>
          </a:p>
          <a:p>
            <a:pPr lvl="1"/>
            <a:r>
              <a:rPr lang="en-US" sz="1900" dirty="0"/>
              <a:t>For example, the split might vary from two halves to a ratio of 80:20 percent.</a:t>
            </a:r>
          </a:p>
          <a:p>
            <a:r>
              <a:rPr lang="en-US" sz="1900" dirty="0"/>
              <a:t>This cross-validation involves one or more splits of the training data set and validation data set. </a:t>
            </a:r>
          </a:p>
          <a:p>
            <a:pPr lvl="1"/>
            <a:r>
              <a:rPr lang="en-US" sz="1900" dirty="0"/>
              <a:t>In particular, K-fold cross-validation aims to maximize accuracy in testing by dividing the source data into several bins or groups. </a:t>
            </a:r>
          </a:p>
          <a:p>
            <a:pPr lvl="1"/>
            <a:r>
              <a:rPr lang="en-US" sz="1900" dirty="0"/>
              <a:t>All except one of these are for training and validation purposes. </a:t>
            </a:r>
          </a:p>
          <a:p>
            <a:pPr lvl="1"/>
            <a:r>
              <a:rPr lang="en-US" sz="1900" dirty="0"/>
              <a:t>The last is for testing.</a:t>
            </a:r>
          </a:p>
        </p:txBody>
      </p:sp>
    </p:spTree>
    <p:extLst>
      <p:ext uri="{BB962C8B-B14F-4D97-AF65-F5344CB8AC3E}">
        <p14:creationId xmlns:p14="http://schemas.microsoft.com/office/powerpoint/2010/main" val="492371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56F-5929-5932-26F5-8DA2CAF4DAF3}"/>
              </a:ext>
            </a:extLst>
          </p:cNvPr>
          <p:cNvSpPr>
            <a:spLocks noGrp="1"/>
          </p:cNvSpPr>
          <p:nvPr>
            <p:ph type="title"/>
          </p:nvPr>
        </p:nvSpPr>
        <p:spPr>
          <a:xfrm>
            <a:off x="1447800" y="371236"/>
            <a:ext cx="6485726" cy="490538"/>
          </a:xfrm>
        </p:spPr>
        <p:txBody>
          <a:bodyPr/>
          <a:lstStyle/>
          <a:p>
            <a:r>
              <a:rPr lang="en-US" sz="2400" dirty="0"/>
              <a:t>Common Pitfalls in The Training Data Split:</a:t>
            </a:r>
            <a:br>
              <a:rPr lang="en-US" dirty="0"/>
            </a:br>
            <a:r>
              <a:rPr lang="en-US" dirty="0"/>
              <a:t>Cross-Validation (2/3)</a:t>
            </a:r>
          </a:p>
        </p:txBody>
      </p:sp>
      <p:pic>
        <p:nvPicPr>
          <p:cNvPr id="5" name="Picture 4">
            <a:extLst>
              <a:ext uri="{FF2B5EF4-FFF2-40B4-BE49-F238E27FC236}">
                <a16:creationId xmlns:a16="http://schemas.microsoft.com/office/drawing/2014/main" id="{3B66B05A-3BE7-1FFA-3723-634B2D5E8C2F}"/>
              </a:ext>
            </a:extLst>
          </p:cNvPr>
          <p:cNvPicPr>
            <a:picLocks noChangeAspect="1"/>
          </p:cNvPicPr>
          <p:nvPr/>
        </p:nvPicPr>
        <p:blipFill>
          <a:blip r:embed="rId2"/>
          <a:stretch>
            <a:fillRect/>
          </a:stretch>
        </p:blipFill>
        <p:spPr>
          <a:xfrm>
            <a:off x="1118703" y="1047750"/>
            <a:ext cx="6906589" cy="3419952"/>
          </a:xfrm>
          <a:prstGeom prst="rect">
            <a:avLst/>
          </a:prstGeom>
        </p:spPr>
      </p:pic>
    </p:spTree>
    <p:extLst>
      <p:ext uri="{BB962C8B-B14F-4D97-AF65-F5344CB8AC3E}">
        <p14:creationId xmlns:p14="http://schemas.microsoft.com/office/powerpoint/2010/main" val="30313586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56F-5929-5932-26F5-8DA2CAF4DAF3}"/>
              </a:ext>
            </a:extLst>
          </p:cNvPr>
          <p:cNvSpPr>
            <a:spLocks noGrp="1"/>
          </p:cNvSpPr>
          <p:nvPr>
            <p:ph type="title"/>
          </p:nvPr>
        </p:nvSpPr>
        <p:spPr>
          <a:xfrm>
            <a:off x="1447800" y="343525"/>
            <a:ext cx="7445373" cy="490538"/>
          </a:xfrm>
        </p:spPr>
        <p:txBody>
          <a:bodyPr/>
          <a:lstStyle/>
          <a:p>
            <a:r>
              <a:rPr lang="en-US" sz="2400" dirty="0"/>
              <a:t>Common Pitfalls in The Training Data Split:</a:t>
            </a:r>
            <a:br>
              <a:rPr lang="en-US" dirty="0"/>
            </a:br>
            <a:r>
              <a:rPr lang="en-US" dirty="0"/>
              <a:t>Cross-Validation (3/3)</a:t>
            </a:r>
          </a:p>
        </p:txBody>
      </p:sp>
      <p:sp>
        <p:nvSpPr>
          <p:cNvPr id="3" name="Content Placeholder 2">
            <a:extLst>
              <a:ext uri="{FF2B5EF4-FFF2-40B4-BE49-F238E27FC236}">
                <a16:creationId xmlns:a16="http://schemas.microsoft.com/office/drawing/2014/main" id="{AC6EAB5C-5A60-ED0D-048E-3401C27C05FE}"/>
              </a:ext>
            </a:extLst>
          </p:cNvPr>
          <p:cNvSpPr>
            <a:spLocks noGrp="1"/>
          </p:cNvSpPr>
          <p:nvPr>
            <p:ph idx="1"/>
          </p:nvPr>
        </p:nvSpPr>
        <p:spPr>
          <a:xfrm>
            <a:off x="446088" y="1047750"/>
            <a:ext cx="8251823" cy="3456385"/>
          </a:xfrm>
        </p:spPr>
        <p:txBody>
          <a:bodyPr/>
          <a:lstStyle/>
          <a:p>
            <a:r>
              <a:rPr lang="en-US" dirty="0"/>
              <a:t>In this method, each data set runs as a separate experiment. </a:t>
            </a:r>
          </a:p>
          <a:p>
            <a:pPr lvl="1"/>
            <a:r>
              <a:rPr lang="en-US" dirty="0"/>
              <a:t>Analysts then calculate the average of all the runs to obtain the mean accuracy. </a:t>
            </a:r>
          </a:p>
          <a:p>
            <a:pPr lvl="1"/>
            <a:r>
              <a:rPr lang="en-US" dirty="0"/>
              <a:t>Once the result falls within specified limits, the final step before signoff is using the remaining fold of test data to double-check the findings.</a:t>
            </a:r>
          </a:p>
          <a:p>
            <a:r>
              <a:rPr lang="en-US" dirty="0"/>
              <a:t>Other methods of cross-validation are Stratified K-Fold cross-validation to guarantee a suitable representation of each class and avoid bias, </a:t>
            </a:r>
          </a:p>
          <a:p>
            <a:pPr lvl="1"/>
            <a:r>
              <a:rPr lang="en-US" dirty="0"/>
              <a:t>Leave-P-Out cross-validation, which is ideally used for smaller sample sizes because of its high computational demands, and Rolling cross-validation for time series-based data.</a:t>
            </a:r>
          </a:p>
        </p:txBody>
      </p:sp>
    </p:spTree>
    <p:extLst>
      <p:ext uri="{BB962C8B-B14F-4D97-AF65-F5344CB8AC3E}">
        <p14:creationId xmlns:p14="http://schemas.microsoft.com/office/powerpoint/2010/main" val="15692949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56F-5929-5932-26F5-8DA2CAF4DAF3}"/>
              </a:ext>
            </a:extLst>
          </p:cNvPr>
          <p:cNvSpPr>
            <a:spLocks noGrp="1"/>
          </p:cNvSpPr>
          <p:nvPr>
            <p:ph type="title"/>
          </p:nvPr>
        </p:nvSpPr>
        <p:spPr>
          <a:xfrm>
            <a:off x="1447800" y="343525"/>
            <a:ext cx="7445373" cy="490538"/>
          </a:xfrm>
        </p:spPr>
        <p:txBody>
          <a:bodyPr/>
          <a:lstStyle/>
          <a:p>
            <a:r>
              <a:rPr lang="en-US" sz="2400" dirty="0"/>
              <a:t>Common Pitfalls in The Training Data Split:</a:t>
            </a:r>
            <a:br>
              <a:rPr lang="en-US" dirty="0"/>
            </a:br>
            <a:r>
              <a:rPr lang="en-US" dirty="0"/>
              <a:t>Low-Quality Training Data (1/2)</a:t>
            </a:r>
          </a:p>
        </p:txBody>
      </p:sp>
      <p:sp>
        <p:nvSpPr>
          <p:cNvPr id="3" name="Content Placeholder 2">
            <a:extLst>
              <a:ext uri="{FF2B5EF4-FFF2-40B4-BE49-F238E27FC236}">
                <a16:creationId xmlns:a16="http://schemas.microsoft.com/office/drawing/2014/main" id="{AC6EAB5C-5A60-ED0D-048E-3401C27C05FE}"/>
              </a:ext>
            </a:extLst>
          </p:cNvPr>
          <p:cNvSpPr>
            <a:spLocks noGrp="1"/>
          </p:cNvSpPr>
          <p:nvPr>
            <p:ph idx="1"/>
          </p:nvPr>
        </p:nvSpPr>
        <p:spPr>
          <a:xfrm>
            <a:off x="119743" y="843557"/>
            <a:ext cx="8740773" cy="3456385"/>
          </a:xfrm>
        </p:spPr>
        <p:txBody>
          <a:bodyPr/>
          <a:lstStyle/>
          <a:p>
            <a:r>
              <a:rPr lang="en-US" sz="1900" dirty="0"/>
              <a:t>Like other areas of IT, machine learning algorithms follow the time-tested principle of GIGO: garbage in, garbage out (GIGO). </a:t>
            </a:r>
          </a:p>
          <a:p>
            <a:r>
              <a:rPr lang="en-US" sz="1900" dirty="0"/>
              <a:t>So, to ensure reliable and robust algorithms, the following three components are necessary:</a:t>
            </a:r>
          </a:p>
          <a:p>
            <a:pPr lvl="1"/>
            <a:r>
              <a:rPr lang="en-US" sz="1900" b="1" dirty="0"/>
              <a:t>Quantity</a:t>
            </a:r>
            <a:r>
              <a:rPr lang="en-US" sz="1900" dirty="0"/>
              <a:t>. Sufficient data is important for the model to learn how to interact with users. As an analogy, humans need a considerable amount of information before becoming an expert.</a:t>
            </a:r>
          </a:p>
          <a:p>
            <a:pPr lvl="1"/>
            <a:r>
              <a:rPr lang="en-US" sz="1900" b="1" dirty="0"/>
              <a:t>Quality</a:t>
            </a:r>
            <a:r>
              <a:rPr lang="en-US" sz="1900" dirty="0"/>
              <a:t>. In themselves, data will not guarantee reliable results. Real-world scenarios and test cases that represent likely conditions are vital. Data should mimic the user input that the new algorithm will receive. It is essential to fold in data on which the application will rely, such as a combination of images, videos, sounds, and voices.</a:t>
            </a:r>
          </a:p>
          <a:p>
            <a:pPr lvl="1"/>
            <a:r>
              <a:rPr lang="en-US" sz="1900" b="1" dirty="0"/>
              <a:t>Diversity</a:t>
            </a:r>
            <a:r>
              <a:rPr lang="en-US" sz="1900" dirty="0"/>
              <a:t>. ML requires algorithms trained on more than one input fold to simulate most, if not all, likely and possible cases.</a:t>
            </a:r>
          </a:p>
          <a:p>
            <a:endParaRPr lang="en-US" sz="1900" dirty="0"/>
          </a:p>
          <a:p>
            <a:endParaRPr lang="en-US" sz="1900" dirty="0"/>
          </a:p>
        </p:txBody>
      </p:sp>
    </p:spTree>
    <p:extLst>
      <p:ext uri="{BB962C8B-B14F-4D97-AF65-F5344CB8AC3E}">
        <p14:creationId xmlns:p14="http://schemas.microsoft.com/office/powerpoint/2010/main" val="28577148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56F-5929-5932-26F5-8DA2CAF4DAF3}"/>
              </a:ext>
            </a:extLst>
          </p:cNvPr>
          <p:cNvSpPr>
            <a:spLocks noGrp="1"/>
          </p:cNvSpPr>
          <p:nvPr>
            <p:ph type="title"/>
          </p:nvPr>
        </p:nvSpPr>
        <p:spPr>
          <a:xfrm>
            <a:off x="1447800" y="343525"/>
            <a:ext cx="7445373" cy="490538"/>
          </a:xfrm>
        </p:spPr>
        <p:txBody>
          <a:bodyPr/>
          <a:lstStyle/>
          <a:p>
            <a:r>
              <a:rPr lang="en-US" sz="2400" dirty="0"/>
              <a:t>Common Pitfalls in The Training Data Split:</a:t>
            </a:r>
            <a:br>
              <a:rPr lang="en-US" dirty="0"/>
            </a:br>
            <a:r>
              <a:rPr lang="en-US" dirty="0"/>
              <a:t>Low-Quality Training Data (2/2)</a:t>
            </a:r>
          </a:p>
        </p:txBody>
      </p:sp>
      <p:sp>
        <p:nvSpPr>
          <p:cNvPr id="3" name="Content Placeholder 2">
            <a:extLst>
              <a:ext uri="{FF2B5EF4-FFF2-40B4-BE49-F238E27FC236}">
                <a16:creationId xmlns:a16="http://schemas.microsoft.com/office/drawing/2014/main" id="{AC6EAB5C-5A60-ED0D-048E-3401C27C05FE}"/>
              </a:ext>
            </a:extLst>
          </p:cNvPr>
          <p:cNvSpPr>
            <a:spLocks noGrp="1"/>
          </p:cNvSpPr>
          <p:nvPr>
            <p:ph idx="1"/>
          </p:nvPr>
        </p:nvSpPr>
        <p:spPr>
          <a:xfrm>
            <a:off x="838201" y="1276351"/>
            <a:ext cx="7315200" cy="2895600"/>
          </a:xfrm>
        </p:spPr>
        <p:txBody>
          <a:bodyPr/>
          <a:lstStyle/>
          <a:p>
            <a:r>
              <a:rPr lang="en-US" dirty="0"/>
              <a:t>Designers should seek to prevent bias in models. </a:t>
            </a:r>
          </a:p>
          <a:p>
            <a:r>
              <a:rPr lang="en-US" dirty="0"/>
              <a:t>Applications must comply with legislation and should conform to inclusivity guidelines. </a:t>
            </a:r>
          </a:p>
          <a:p>
            <a:r>
              <a:rPr lang="en-US" dirty="0"/>
              <a:t>They should not display any bias based on personal choice, taste, habits, and norms</a:t>
            </a:r>
          </a:p>
          <a:p>
            <a:r>
              <a:rPr lang="en-US" dirty="0"/>
              <a:t>They should not display prejudice based on age, race, gender, language, marital status, or other identifying factors.</a:t>
            </a:r>
          </a:p>
          <a:p>
            <a:pPr marL="0" indent="0">
              <a:buNone/>
            </a:pPr>
            <a:endParaRPr lang="en-US" dirty="0"/>
          </a:p>
          <a:p>
            <a:endParaRPr lang="en-US" dirty="0"/>
          </a:p>
        </p:txBody>
      </p:sp>
    </p:spTree>
    <p:extLst>
      <p:ext uri="{BB962C8B-B14F-4D97-AF65-F5344CB8AC3E}">
        <p14:creationId xmlns:p14="http://schemas.microsoft.com/office/powerpoint/2010/main" val="3230448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C4EDD-E2F9-16FD-FAD5-6302FF7FEB8E}"/>
              </a:ext>
            </a:extLst>
          </p:cNvPr>
          <p:cNvSpPr>
            <a:spLocks noGrp="1"/>
          </p:cNvSpPr>
          <p:nvPr>
            <p:ph type="title"/>
          </p:nvPr>
        </p:nvSpPr>
        <p:spPr/>
        <p:txBody>
          <a:bodyPr/>
          <a:lstStyle/>
          <a:p>
            <a:r>
              <a:rPr lang="en-US" dirty="0"/>
              <a:t>Parameters vs Hyperparameters</a:t>
            </a:r>
          </a:p>
        </p:txBody>
      </p:sp>
      <p:sp>
        <p:nvSpPr>
          <p:cNvPr id="5" name="Content Placeholder 4">
            <a:extLst>
              <a:ext uri="{FF2B5EF4-FFF2-40B4-BE49-F238E27FC236}">
                <a16:creationId xmlns:a16="http://schemas.microsoft.com/office/drawing/2014/main" id="{A7274F72-558A-301F-FBF1-2733BEA427D9}"/>
              </a:ext>
            </a:extLst>
          </p:cNvPr>
          <p:cNvSpPr>
            <a:spLocks noGrp="1"/>
          </p:cNvSpPr>
          <p:nvPr>
            <p:ph sz="half" idx="1"/>
          </p:nvPr>
        </p:nvSpPr>
        <p:spPr>
          <a:xfrm>
            <a:off x="76201" y="776288"/>
            <a:ext cx="8915400" cy="1305162"/>
          </a:xfrm>
        </p:spPr>
        <p:txBody>
          <a:bodyPr/>
          <a:lstStyle/>
          <a:p>
            <a:r>
              <a:rPr lang="en-US" sz="1800" dirty="0"/>
              <a:t>Parameters allow the model to learn the rules from the data while hyperparameters define the system architecture and control how the model is trained. </a:t>
            </a:r>
          </a:p>
          <a:p>
            <a:r>
              <a:rPr lang="en-US" sz="1800" dirty="0"/>
              <a:t>Parameters learn their own values from data. </a:t>
            </a:r>
          </a:p>
          <a:p>
            <a:r>
              <a:rPr lang="en-US" sz="1800" dirty="0"/>
              <a:t>In contrast, hyperparameters do not learn their values from data. They are set manually to define the model before training.</a:t>
            </a:r>
          </a:p>
          <a:p>
            <a:r>
              <a:rPr lang="en-US" sz="1800" dirty="0"/>
              <a:t>The model can be tuned by manually adjusting </a:t>
            </a:r>
            <a:r>
              <a:rPr lang="en-US" sz="1800" dirty="0" err="1"/>
              <a:t>hyperpatameters</a:t>
            </a:r>
            <a:r>
              <a:rPr lang="en-US" sz="1800" dirty="0"/>
              <a:t> to optimize training.</a:t>
            </a:r>
          </a:p>
        </p:txBody>
      </p:sp>
      <p:sp>
        <p:nvSpPr>
          <p:cNvPr id="6" name="Content Placeholder 5">
            <a:extLst>
              <a:ext uri="{FF2B5EF4-FFF2-40B4-BE49-F238E27FC236}">
                <a16:creationId xmlns:a16="http://schemas.microsoft.com/office/drawing/2014/main" id="{91F50527-0769-88E4-44AC-7BE8C54BE357}"/>
              </a:ext>
            </a:extLst>
          </p:cNvPr>
          <p:cNvSpPr>
            <a:spLocks noGrp="1"/>
          </p:cNvSpPr>
          <p:nvPr>
            <p:ph sz="half" idx="2"/>
          </p:nvPr>
        </p:nvSpPr>
        <p:spPr>
          <a:xfrm>
            <a:off x="762000" y="2914650"/>
            <a:ext cx="2688728" cy="1524000"/>
          </a:xfrm>
          <a:ln>
            <a:solidFill>
              <a:schemeClr val="tx1"/>
            </a:solidFill>
          </a:ln>
        </p:spPr>
        <p:txBody>
          <a:bodyPr/>
          <a:lstStyle/>
          <a:p>
            <a:pPr marL="0" indent="0">
              <a:buNone/>
            </a:pPr>
            <a:r>
              <a:rPr lang="en-US" sz="1800" b="1" u="sng" dirty="0"/>
              <a:t>MNN Parameters:</a:t>
            </a:r>
          </a:p>
          <a:p>
            <a:pPr marL="0" indent="0">
              <a:buNone/>
            </a:pPr>
            <a:r>
              <a:rPr lang="en-US" sz="1800" dirty="0"/>
              <a:t>W</a:t>
            </a:r>
            <a:r>
              <a:rPr lang="en-US" sz="1800" baseline="30000" dirty="0"/>
              <a:t>[1]</a:t>
            </a:r>
            <a:r>
              <a:rPr lang="en-US" sz="1800" dirty="0"/>
              <a:t> , b</a:t>
            </a:r>
            <a:r>
              <a:rPr lang="en-US" sz="1800" baseline="30000" dirty="0"/>
              <a:t>[1]</a:t>
            </a:r>
            <a:r>
              <a:rPr lang="en-US" sz="1800" dirty="0"/>
              <a:t> , </a:t>
            </a:r>
          </a:p>
          <a:p>
            <a:pPr marL="0" indent="0">
              <a:buNone/>
            </a:pPr>
            <a:r>
              <a:rPr lang="en-US" sz="1800" dirty="0"/>
              <a:t>W</a:t>
            </a:r>
            <a:r>
              <a:rPr lang="en-US" sz="1800" baseline="30000" dirty="0"/>
              <a:t>[2 ]</a:t>
            </a:r>
            <a:r>
              <a:rPr lang="en-US" sz="1800" dirty="0"/>
              <a:t> , b</a:t>
            </a:r>
            <a:r>
              <a:rPr lang="en-US" sz="1800" baseline="30000" dirty="0"/>
              <a:t>[2]</a:t>
            </a:r>
            <a:r>
              <a:rPr lang="en-US" sz="1800" dirty="0"/>
              <a:t> ,</a:t>
            </a:r>
          </a:p>
          <a:p>
            <a:pPr marL="0" indent="0">
              <a:buNone/>
            </a:pPr>
            <a:r>
              <a:rPr lang="en-US" sz="1800" dirty="0"/>
              <a:t>…, </a:t>
            </a:r>
          </a:p>
          <a:p>
            <a:pPr marL="0" indent="0">
              <a:buNone/>
            </a:pPr>
            <a:r>
              <a:rPr lang="en-US" sz="1800" dirty="0"/>
              <a:t>W</a:t>
            </a:r>
            <a:r>
              <a:rPr lang="en-US" sz="1800" baseline="30000" dirty="0"/>
              <a:t>[L ]</a:t>
            </a:r>
            <a:r>
              <a:rPr lang="en-US" sz="1800" dirty="0"/>
              <a:t> , b</a:t>
            </a:r>
            <a:r>
              <a:rPr lang="en-US" sz="1800" baseline="30000" dirty="0"/>
              <a:t>[L]</a:t>
            </a:r>
          </a:p>
          <a:p>
            <a:pPr marL="0" indent="0">
              <a:buNone/>
            </a:pPr>
            <a:endParaRPr lang="en-US" sz="1600" baseline="30000" dirty="0"/>
          </a:p>
          <a:p>
            <a:pPr marL="0" indent="0">
              <a:buNone/>
            </a:pPr>
            <a:endParaRPr lang="en-US" sz="1600" baseline="30000" dirty="0"/>
          </a:p>
          <a:p>
            <a:pPr marL="0" indent="0">
              <a:buNone/>
            </a:pPr>
            <a:endParaRPr lang="en-US" sz="1600" baseline="30000" dirty="0"/>
          </a:p>
        </p:txBody>
      </p:sp>
      <p:sp>
        <p:nvSpPr>
          <p:cNvPr id="7" name="Content Placeholder 6">
            <a:extLst>
              <a:ext uri="{FF2B5EF4-FFF2-40B4-BE49-F238E27FC236}">
                <a16:creationId xmlns:a16="http://schemas.microsoft.com/office/drawing/2014/main" id="{B8F2A0FD-43EC-ABF4-5DF0-9BDDE939D669}"/>
              </a:ext>
            </a:extLst>
          </p:cNvPr>
          <p:cNvSpPr>
            <a:spLocks noGrp="1"/>
          </p:cNvSpPr>
          <p:nvPr>
            <p:ph sz="half" idx="10"/>
          </p:nvPr>
        </p:nvSpPr>
        <p:spPr>
          <a:xfrm>
            <a:off x="3559674" y="2419350"/>
            <a:ext cx="5334000" cy="2514600"/>
          </a:xfrm>
          <a:ln>
            <a:solidFill>
              <a:schemeClr val="tx1"/>
            </a:solidFill>
          </a:ln>
        </p:spPr>
        <p:txBody>
          <a:bodyPr/>
          <a:lstStyle/>
          <a:p>
            <a:pPr marL="0" indent="0">
              <a:buNone/>
            </a:pPr>
            <a:r>
              <a:rPr lang="en-US" sz="1800" b="1" u="sng" dirty="0"/>
              <a:t>MNN Hyperparameters:</a:t>
            </a:r>
          </a:p>
          <a:p>
            <a:pPr marL="0" indent="0">
              <a:buNone/>
            </a:pPr>
            <a:r>
              <a:rPr lang="en-US" sz="1800" dirty="0"/>
              <a:t>Number of layers L</a:t>
            </a:r>
          </a:p>
          <a:p>
            <a:pPr marL="0" indent="0">
              <a:buNone/>
            </a:pPr>
            <a:r>
              <a:rPr lang="en-US" sz="1800" dirty="0"/>
              <a:t>Number of neurons in each layer N</a:t>
            </a:r>
            <a:r>
              <a:rPr lang="en-US" sz="1800" baseline="-25000" dirty="0"/>
              <a:t>S</a:t>
            </a:r>
          </a:p>
          <a:p>
            <a:pPr marL="0" indent="0">
              <a:buNone/>
            </a:pPr>
            <a:r>
              <a:rPr lang="en-US" sz="1800" dirty="0"/>
              <a:t>Activation functions</a:t>
            </a:r>
          </a:p>
          <a:p>
            <a:pPr marL="0" indent="0">
              <a:buNone/>
            </a:pPr>
            <a:r>
              <a:rPr lang="en-US" sz="1800" dirty="0"/>
              <a:t>Learning rate r</a:t>
            </a:r>
          </a:p>
          <a:p>
            <a:pPr marL="0" indent="0">
              <a:buNone/>
            </a:pPr>
            <a:r>
              <a:rPr lang="en-US" sz="1800" dirty="0"/>
              <a:t>Initial conditions</a:t>
            </a:r>
          </a:p>
          <a:p>
            <a:pPr marL="0" indent="0">
              <a:buNone/>
            </a:pPr>
            <a:r>
              <a:rPr lang="en-US" sz="1800" dirty="0"/>
              <a:t>Number of iterations</a:t>
            </a:r>
          </a:p>
          <a:p>
            <a:pPr marL="0" indent="0">
              <a:buNone/>
            </a:pPr>
            <a:r>
              <a:rPr lang="en-US" sz="1800" dirty="0"/>
              <a:t>Criteria</a:t>
            </a:r>
          </a:p>
          <a:p>
            <a:pPr marL="0" indent="0">
              <a:buNone/>
            </a:pPr>
            <a:r>
              <a:rPr lang="en-US" sz="1800" dirty="0"/>
              <a:t>Many other – we will find out later in the course</a:t>
            </a:r>
          </a:p>
        </p:txBody>
      </p:sp>
    </p:spTree>
    <p:extLst>
      <p:ext uri="{BB962C8B-B14F-4D97-AF65-F5344CB8AC3E}">
        <p14:creationId xmlns:p14="http://schemas.microsoft.com/office/powerpoint/2010/main" val="25737080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56F-5929-5932-26F5-8DA2CAF4DAF3}"/>
              </a:ext>
            </a:extLst>
          </p:cNvPr>
          <p:cNvSpPr>
            <a:spLocks noGrp="1"/>
          </p:cNvSpPr>
          <p:nvPr>
            <p:ph type="title"/>
          </p:nvPr>
        </p:nvSpPr>
        <p:spPr>
          <a:xfrm>
            <a:off x="1447800" y="343525"/>
            <a:ext cx="7445373" cy="490538"/>
          </a:xfrm>
        </p:spPr>
        <p:txBody>
          <a:bodyPr/>
          <a:lstStyle/>
          <a:p>
            <a:r>
              <a:rPr lang="en-US" sz="2400" dirty="0"/>
              <a:t>Common Pitfalls in The Training Data Split:</a:t>
            </a:r>
            <a:br>
              <a:rPr lang="en-US" dirty="0"/>
            </a:br>
            <a:r>
              <a:rPr lang="en-US" dirty="0"/>
              <a:t>Overfitting</a:t>
            </a:r>
          </a:p>
        </p:txBody>
      </p:sp>
      <p:sp>
        <p:nvSpPr>
          <p:cNvPr id="3" name="Content Placeholder 2">
            <a:extLst>
              <a:ext uri="{FF2B5EF4-FFF2-40B4-BE49-F238E27FC236}">
                <a16:creationId xmlns:a16="http://schemas.microsoft.com/office/drawing/2014/main" id="{AC6EAB5C-5A60-ED0D-048E-3401C27C05FE}"/>
              </a:ext>
            </a:extLst>
          </p:cNvPr>
          <p:cNvSpPr>
            <a:spLocks noGrp="1"/>
          </p:cNvSpPr>
          <p:nvPr>
            <p:ph idx="1"/>
          </p:nvPr>
        </p:nvSpPr>
        <p:spPr>
          <a:xfrm>
            <a:off x="446088" y="1047750"/>
            <a:ext cx="8251823" cy="3456385"/>
          </a:xfrm>
        </p:spPr>
        <p:txBody>
          <a:bodyPr/>
          <a:lstStyle/>
          <a:p>
            <a:r>
              <a:rPr lang="en-US" dirty="0"/>
              <a:t>When developing an ML model, an essential principle is that the validation set and test set must remain separate. Otherwise, an overfit might occur. </a:t>
            </a:r>
          </a:p>
          <a:p>
            <a:pPr lvl="1"/>
            <a:r>
              <a:rPr lang="en-US" dirty="0"/>
              <a:t>Overfitting is when exceptional or unreal conditions lead to incorrect outputs. </a:t>
            </a:r>
          </a:p>
          <a:p>
            <a:pPr lvl="1"/>
            <a:r>
              <a:rPr lang="en-US" dirty="0"/>
              <a:t>In other words, the statistical model fits precisely with the inputs used to train it and will probably not be accurate.</a:t>
            </a:r>
          </a:p>
          <a:p>
            <a:r>
              <a:rPr lang="en-US" dirty="0"/>
              <a:t>Instead, the aim should be to generalize. </a:t>
            </a:r>
          </a:p>
          <a:p>
            <a:pPr lvl="1"/>
            <a:r>
              <a:rPr lang="en-US" dirty="0"/>
              <a:t>The proper application of cross-validation ought to minimize overfitting and ensure that the algorithm's prediction and classification functionality are correct.</a:t>
            </a:r>
          </a:p>
        </p:txBody>
      </p:sp>
    </p:spTree>
    <p:extLst>
      <p:ext uri="{BB962C8B-B14F-4D97-AF65-F5344CB8AC3E}">
        <p14:creationId xmlns:p14="http://schemas.microsoft.com/office/powerpoint/2010/main" val="5550118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56F-5929-5932-26F5-8DA2CAF4DAF3}"/>
              </a:ext>
            </a:extLst>
          </p:cNvPr>
          <p:cNvSpPr>
            <a:spLocks noGrp="1"/>
          </p:cNvSpPr>
          <p:nvPr>
            <p:ph type="title"/>
          </p:nvPr>
        </p:nvSpPr>
        <p:spPr>
          <a:xfrm>
            <a:off x="685800" y="343525"/>
            <a:ext cx="8458200" cy="490538"/>
          </a:xfrm>
        </p:spPr>
        <p:txBody>
          <a:bodyPr/>
          <a:lstStyle/>
          <a:p>
            <a:r>
              <a:rPr lang="en-US" sz="2400" dirty="0"/>
              <a:t>Common Pitfalls in The Training Data Split:</a:t>
            </a:r>
            <a:br>
              <a:rPr lang="en-US" dirty="0"/>
            </a:br>
            <a:r>
              <a:rPr lang="en-US" dirty="0"/>
              <a:t>Overemphasis on Validation and Test Set Metrics</a:t>
            </a:r>
          </a:p>
        </p:txBody>
      </p:sp>
      <p:sp>
        <p:nvSpPr>
          <p:cNvPr id="3" name="Content Placeholder 2">
            <a:extLst>
              <a:ext uri="{FF2B5EF4-FFF2-40B4-BE49-F238E27FC236}">
                <a16:creationId xmlns:a16="http://schemas.microsoft.com/office/drawing/2014/main" id="{AC6EAB5C-5A60-ED0D-048E-3401C27C05FE}"/>
              </a:ext>
            </a:extLst>
          </p:cNvPr>
          <p:cNvSpPr>
            <a:spLocks noGrp="1"/>
          </p:cNvSpPr>
          <p:nvPr>
            <p:ph idx="1"/>
          </p:nvPr>
        </p:nvSpPr>
        <p:spPr>
          <a:xfrm>
            <a:off x="304800" y="843557"/>
            <a:ext cx="8251823" cy="3456385"/>
          </a:xfrm>
        </p:spPr>
        <p:txBody>
          <a:bodyPr/>
          <a:lstStyle/>
          <a:p>
            <a:r>
              <a:rPr lang="en-US" dirty="0"/>
              <a:t>Overfitting can also arise if the development methodology overuses search techniques to look for empirical relationships in the input samples. This approach tends to identify relationships that might not apply in the real world.</a:t>
            </a:r>
          </a:p>
          <a:p>
            <a:r>
              <a:rPr lang="en-US" dirty="0"/>
              <a:t>As an analogy, it is akin to looking for connections that do not exist between random events. Nonetheless, discerning between occasional coincidences and the emergence of new patterns does involve a delicate balancing act, with careful evaluation of the probabilities involved.</a:t>
            </a:r>
          </a:p>
          <a:p>
            <a:r>
              <a:rPr lang="en-US" dirty="0"/>
              <a:t>Although a validation set contains different data, it is essential to remember that evaluations should not be too lengthy. Otherwise, the model tends to become more biased as validation data perfuses into the configuration.</a:t>
            </a:r>
          </a:p>
        </p:txBody>
      </p:sp>
    </p:spTree>
    <p:extLst>
      <p:ext uri="{BB962C8B-B14F-4D97-AF65-F5344CB8AC3E}">
        <p14:creationId xmlns:p14="http://schemas.microsoft.com/office/powerpoint/2010/main" val="15738132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5B332-19E2-49CA-68BC-BEA3C87C1535}"/>
              </a:ext>
            </a:extLst>
          </p:cNvPr>
          <p:cNvSpPr>
            <a:spLocks noGrp="1"/>
          </p:cNvSpPr>
          <p:nvPr>
            <p:ph type="title"/>
          </p:nvPr>
        </p:nvSpPr>
        <p:spPr>
          <a:xfrm>
            <a:off x="739779" y="285750"/>
            <a:ext cx="8251822" cy="490538"/>
          </a:xfrm>
        </p:spPr>
        <p:txBody>
          <a:bodyPr/>
          <a:lstStyle/>
          <a:p>
            <a:r>
              <a:rPr lang="en-US" dirty="0"/>
              <a:t>Hints on Building Train-Validation-Test Data Set</a:t>
            </a:r>
          </a:p>
        </p:txBody>
      </p:sp>
      <p:sp>
        <p:nvSpPr>
          <p:cNvPr id="3" name="Content Placeholder 2">
            <a:extLst>
              <a:ext uri="{FF2B5EF4-FFF2-40B4-BE49-F238E27FC236}">
                <a16:creationId xmlns:a16="http://schemas.microsoft.com/office/drawing/2014/main" id="{4C5C7038-7111-3460-F8CD-7590D1365686}"/>
              </a:ext>
            </a:extLst>
          </p:cNvPr>
          <p:cNvSpPr>
            <a:spLocks noGrp="1"/>
          </p:cNvSpPr>
          <p:nvPr>
            <p:ph idx="1"/>
          </p:nvPr>
        </p:nvSpPr>
        <p:spPr>
          <a:xfrm>
            <a:off x="145774" y="776288"/>
            <a:ext cx="8994913" cy="3456385"/>
          </a:xfrm>
        </p:spPr>
        <p:txBody>
          <a:bodyPr/>
          <a:lstStyle/>
          <a:p>
            <a:pPr marL="168275" indent="-168275"/>
            <a:r>
              <a:rPr lang="en-US" sz="1800" dirty="0"/>
              <a:t>Quality is paramount for AI to deliver accurate results in the ingenious and expanding field of ML. Sound predictions and stable system behavior require the correct application of various key principles.</a:t>
            </a:r>
          </a:p>
          <a:p>
            <a:pPr marL="168275" indent="-168275"/>
            <a:r>
              <a:rPr lang="en-US" sz="1800" dirty="0"/>
              <a:t>Essential considerations when organizing data for test sets are that:</a:t>
            </a:r>
          </a:p>
          <a:p>
            <a:pPr marL="396875" lvl="1"/>
            <a:r>
              <a:rPr lang="en-US" sz="1800" dirty="0"/>
              <a:t>Training data builds the ML algorithm. Analysts feed in information and look for corresponding expected outputs. The import should be within specification and sufficient in quantity.</a:t>
            </a:r>
          </a:p>
          <a:p>
            <a:pPr marL="396875" lvl="1"/>
            <a:r>
              <a:rPr lang="en-US" sz="1800" dirty="0"/>
              <a:t>When validating, it is necessary to use fold-in unseen values. Here, the new inputs and outputs enable ML designers to evaluate how accurate the new model's predictions are.</a:t>
            </a:r>
          </a:p>
          <a:p>
            <a:pPr marL="396875" lvl="1"/>
            <a:r>
              <a:rPr lang="en-US" sz="1800" dirty="0"/>
              <a:t>Overfitting can result from too much searching or excessive amounts of validation data.</a:t>
            </a:r>
          </a:p>
          <a:p>
            <a:pPr marL="396875" lvl="1"/>
            <a:r>
              <a:rPr lang="en-US" sz="1800" dirty="0"/>
              <a:t>While supervised ML approaches use a tag or classifier to identify training records, test records must remain untagged. The same data labels could enable the ML model to single out a shared reference, leading to anomalies in the results.</a:t>
            </a:r>
          </a:p>
        </p:txBody>
      </p:sp>
    </p:spTree>
    <p:extLst>
      <p:ext uri="{BB962C8B-B14F-4D97-AF65-F5344CB8AC3E}">
        <p14:creationId xmlns:p14="http://schemas.microsoft.com/office/powerpoint/2010/main" val="42267923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A1ADD7-C265-6C7E-3CDC-208290D6CA1F}"/>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26DD6FD3-75D4-D55E-CB4B-DB11F7FA3E4D}"/>
              </a:ext>
            </a:extLst>
          </p:cNvPr>
          <p:cNvSpPr txBox="1"/>
          <p:nvPr/>
        </p:nvSpPr>
        <p:spPr>
          <a:xfrm rot="20891098">
            <a:off x="2333830" y="2124615"/>
            <a:ext cx="4516616" cy="646331"/>
          </a:xfrm>
          <a:prstGeom prst="rect">
            <a:avLst/>
          </a:prstGeom>
          <a:noFill/>
        </p:spPr>
        <p:txBody>
          <a:bodyPr wrap="square" rtlCol="0">
            <a:spAutoFit/>
          </a:bodyPr>
          <a:lstStyle/>
          <a:p>
            <a:r>
              <a:rPr lang="en-US" sz="3600" dirty="0">
                <a:solidFill>
                  <a:srgbClr val="333399"/>
                </a:solidFill>
              </a:rPr>
              <a:t>Data Augmentation</a:t>
            </a:r>
          </a:p>
        </p:txBody>
      </p:sp>
    </p:spTree>
    <p:extLst>
      <p:ext uri="{BB962C8B-B14F-4D97-AF65-F5344CB8AC3E}">
        <p14:creationId xmlns:p14="http://schemas.microsoft.com/office/powerpoint/2010/main" val="29568341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p:txBody>
          <a:bodyPr/>
          <a:lstStyle/>
          <a:p>
            <a:r>
              <a:rPr lang="en-US" dirty="0"/>
              <a:t>Data Augmentation</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446088" y="843557"/>
            <a:ext cx="8545512" cy="3456385"/>
          </a:xfrm>
        </p:spPr>
        <p:txBody>
          <a:bodyPr/>
          <a:lstStyle/>
          <a:p>
            <a:r>
              <a:rPr lang="en-US" b="1" i="1" dirty="0"/>
              <a:t>Data augmentation </a:t>
            </a:r>
            <a:r>
              <a:rPr lang="en-US" dirty="0"/>
              <a:t>is the strategy though not strictly a regularization method, it sure has its place here.</a:t>
            </a:r>
          </a:p>
          <a:p>
            <a:r>
              <a:rPr lang="en-US" dirty="0"/>
              <a:t>Data augmentation refers to the process of generating new training examples to our dataset. </a:t>
            </a:r>
          </a:p>
          <a:p>
            <a:r>
              <a:rPr lang="en-US" dirty="0"/>
              <a:t>More training data means lower model’s variance, </a:t>
            </a:r>
            <a:r>
              <a:rPr lang="en-US" dirty="0" err="1"/>
              <a:t>a.k.a</a:t>
            </a:r>
            <a:r>
              <a:rPr lang="en-US" dirty="0"/>
              <a:t> lower generalization error. Simple as that. </a:t>
            </a:r>
          </a:p>
          <a:p>
            <a:r>
              <a:rPr lang="en-US" dirty="0"/>
              <a:t>It can also be seen as a form of noise injection in the training dataset.</a:t>
            </a:r>
          </a:p>
          <a:p>
            <a:r>
              <a:rPr lang="en-US" dirty="0"/>
              <a:t>Data augmentation can be achieved in many different ways. Let’s explore some of them:</a:t>
            </a:r>
          </a:p>
          <a:p>
            <a:pPr lvl="1"/>
            <a:r>
              <a:rPr lang="en-US" dirty="0"/>
              <a:t>Basic Data Manipulations </a:t>
            </a:r>
          </a:p>
          <a:p>
            <a:pPr lvl="1"/>
            <a:r>
              <a:rPr lang="en-US" dirty="0"/>
              <a:t>Feature Space Augmentation</a:t>
            </a:r>
          </a:p>
          <a:p>
            <a:pPr lvl="1"/>
            <a:r>
              <a:rPr lang="en-US" dirty="0"/>
              <a:t>GAN-based Augmentation</a:t>
            </a:r>
          </a:p>
          <a:p>
            <a:pPr lvl="1"/>
            <a:r>
              <a:rPr lang="en-US" dirty="0"/>
              <a:t>Meta-Learning</a:t>
            </a:r>
          </a:p>
        </p:txBody>
      </p:sp>
    </p:spTree>
    <p:extLst>
      <p:ext uri="{BB962C8B-B14F-4D97-AF65-F5344CB8AC3E}">
        <p14:creationId xmlns:p14="http://schemas.microsoft.com/office/powerpoint/2010/main" val="317782840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A7902BC-A00C-8A94-95EA-F7641F4D856F}"/>
              </a:ext>
            </a:extLst>
          </p:cNvPr>
          <p:cNvSpPr>
            <a:spLocks noGrp="1"/>
          </p:cNvSpPr>
          <p:nvPr>
            <p:ph type="title"/>
          </p:nvPr>
        </p:nvSpPr>
        <p:spPr/>
        <p:txBody>
          <a:bodyPr/>
          <a:lstStyle/>
          <a:p>
            <a:r>
              <a:rPr lang="en-US" dirty="0"/>
              <a:t>Requirements for Data</a:t>
            </a:r>
          </a:p>
        </p:txBody>
      </p:sp>
      <p:sp>
        <p:nvSpPr>
          <p:cNvPr id="3" name="Content Placeholder 2">
            <a:extLst>
              <a:ext uri="{FF2B5EF4-FFF2-40B4-BE49-F238E27FC236}">
                <a16:creationId xmlns:a16="http://schemas.microsoft.com/office/drawing/2014/main" id="{D1B5CEBD-26CB-6D4F-7DD8-9A026CE59CE7}"/>
              </a:ext>
            </a:extLst>
          </p:cNvPr>
          <p:cNvSpPr>
            <a:spLocks noGrp="1"/>
          </p:cNvSpPr>
          <p:nvPr>
            <p:ph sz="half" idx="2"/>
          </p:nvPr>
        </p:nvSpPr>
        <p:spPr>
          <a:xfrm>
            <a:off x="403412" y="843166"/>
            <a:ext cx="4325598" cy="1880984"/>
          </a:xfrm>
        </p:spPr>
        <p:txBody>
          <a:bodyPr/>
          <a:lstStyle/>
          <a:p>
            <a:r>
              <a:rPr lang="en-US" sz="1900" dirty="0"/>
              <a:t>The accuracy of deep learning models largely depends on the quality, quantity, and contextual meaning of training data. </a:t>
            </a:r>
          </a:p>
          <a:p>
            <a:r>
              <a:rPr lang="en-US" sz="1900" dirty="0"/>
              <a:t>However, data scarcity is one of the most common challenges in building deep learning models. </a:t>
            </a:r>
          </a:p>
          <a:p>
            <a:r>
              <a:rPr lang="en-US" sz="1900" dirty="0"/>
              <a:t>In production use cases, collecting such data can be costly and time-consuming.</a:t>
            </a:r>
          </a:p>
          <a:p>
            <a:endParaRPr lang="en-US" sz="1900" dirty="0"/>
          </a:p>
        </p:txBody>
      </p:sp>
      <p:sp>
        <p:nvSpPr>
          <p:cNvPr id="9" name="Content Placeholder 8">
            <a:extLst>
              <a:ext uri="{FF2B5EF4-FFF2-40B4-BE49-F238E27FC236}">
                <a16:creationId xmlns:a16="http://schemas.microsoft.com/office/drawing/2014/main" id="{B1210352-D982-E37B-7412-8EE2CFC3701A}"/>
              </a:ext>
            </a:extLst>
          </p:cNvPr>
          <p:cNvSpPr>
            <a:spLocks noGrp="1"/>
          </p:cNvSpPr>
          <p:nvPr>
            <p:ph sz="half" idx="10"/>
          </p:nvPr>
        </p:nvSpPr>
        <p:spPr>
          <a:xfrm>
            <a:off x="381000" y="3790950"/>
            <a:ext cx="8458199" cy="381000"/>
          </a:xfrm>
        </p:spPr>
        <p:txBody>
          <a:bodyPr/>
          <a:lstStyle/>
          <a:p>
            <a:r>
              <a:rPr lang="en-US" dirty="0"/>
              <a:t>Leveraging a low-cost and effective method—data augmentation helps reduce dependency on the collection and preparation of training examples and build high-precision AI models quicker.</a:t>
            </a:r>
          </a:p>
          <a:p>
            <a:endParaRPr lang="en-US" dirty="0"/>
          </a:p>
        </p:txBody>
      </p:sp>
      <p:pic>
        <p:nvPicPr>
          <p:cNvPr id="5" name="Picture 4" descr="A collage of tigers&#10;&#10;Description automatically generated">
            <a:extLst>
              <a:ext uri="{FF2B5EF4-FFF2-40B4-BE49-F238E27FC236}">
                <a16:creationId xmlns:a16="http://schemas.microsoft.com/office/drawing/2014/main" id="{2F6926C5-3DE8-EAE9-8391-C4069D4189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5354" y="988219"/>
            <a:ext cx="4224489" cy="2590800"/>
          </a:xfrm>
          <a:prstGeom prst="rect">
            <a:avLst/>
          </a:prstGeom>
        </p:spPr>
      </p:pic>
      <p:sp>
        <p:nvSpPr>
          <p:cNvPr id="7" name="TextBox 6">
            <a:extLst>
              <a:ext uri="{FF2B5EF4-FFF2-40B4-BE49-F238E27FC236}">
                <a16:creationId xmlns:a16="http://schemas.microsoft.com/office/drawing/2014/main" id="{BBD50F9B-15F1-A550-FC64-ECD6A167B8A4}"/>
              </a:ext>
            </a:extLst>
          </p:cNvPr>
          <p:cNvSpPr txBox="1"/>
          <p:nvPr/>
        </p:nvSpPr>
        <p:spPr>
          <a:xfrm>
            <a:off x="5397618" y="4657249"/>
            <a:ext cx="3746382" cy="261610"/>
          </a:xfrm>
          <a:prstGeom prst="rect">
            <a:avLst/>
          </a:prstGeom>
          <a:noFill/>
        </p:spPr>
        <p:txBody>
          <a:bodyPr wrap="square">
            <a:spAutoFit/>
          </a:bodyPr>
          <a:lstStyle/>
          <a:p>
            <a:r>
              <a:rPr lang="en-US" sz="1100" dirty="0"/>
              <a:t>https://www.v7labs.com/blog/data-augmentation-guide</a:t>
            </a:r>
          </a:p>
        </p:txBody>
      </p:sp>
    </p:spTree>
    <p:extLst>
      <p:ext uri="{BB962C8B-B14F-4D97-AF65-F5344CB8AC3E}">
        <p14:creationId xmlns:p14="http://schemas.microsoft.com/office/powerpoint/2010/main" val="28664757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9EEB5-3112-B8B0-7918-4BE143B931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0A2E55-2AFE-6F57-7AA8-B40B42FCE24A}"/>
              </a:ext>
            </a:extLst>
          </p:cNvPr>
          <p:cNvSpPr>
            <a:spLocks noGrp="1"/>
          </p:cNvSpPr>
          <p:nvPr>
            <p:ph type="title"/>
          </p:nvPr>
        </p:nvSpPr>
        <p:spPr/>
        <p:txBody>
          <a:bodyPr/>
          <a:lstStyle/>
          <a:p>
            <a:r>
              <a:rPr lang="en-US" dirty="0"/>
              <a:t>The Need for Labeled Data</a:t>
            </a:r>
          </a:p>
        </p:txBody>
      </p:sp>
      <p:sp>
        <p:nvSpPr>
          <p:cNvPr id="3" name="Content Placeholder 2">
            <a:extLst>
              <a:ext uri="{FF2B5EF4-FFF2-40B4-BE49-F238E27FC236}">
                <a16:creationId xmlns:a16="http://schemas.microsoft.com/office/drawing/2014/main" id="{34B47722-F1CB-A9F2-0999-1979B1500F99}"/>
              </a:ext>
            </a:extLst>
          </p:cNvPr>
          <p:cNvSpPr>
            <a:spLocks noGrp="1"/>
          </p:cNvSpPr>
          <p:nvPr>
            <p:ph idx="1"/>
          </p:nvPr>
        </p:nvSpPr>
        <p:spPr/>
        <p:txBody>
          <a:bodyPr/>
          <a:lstStyle/>
          <a:p>
            <a:r>
              <a:rPr lang="en-US" dirty="0"/>
              <a:t>Deep learning revolutionized numerous fields and has become the state-of-the-art approach to many complex tasks like text translation, image segmentation, and automatic speech recognition. </a:t>
            </a:r>
          </a:p>
          <a:p>
            <a:r>
              <a:rPr lang="en-US" dirty="0"/>
              <a:t>Large annotated datasets play a critical role in this success since deep learning models need a lot of data to be trained on. </a:t>
            </a:r>
          </a:p>
          <a:p>
            <a:r>
              <a:rPr lang="en-US" dirty="0"/>
              <a:t>However, it is sometimes difficult and expensive to annotate a large amount of training data. </a:t>
            </a:r>
          </a:p>
          <a:p>
            <a:r>
              <a:rPr lang="en-US" dirty="0"/>
              <a:t>Therefore, proper data augmentation is useful to increase the model performance.</a:t>
            </a:r>
          </a:p>
          <a:p>
            <a:r>
              <a:rPr lang="en-US" dirty="0"/>
              <a:t>The data augmentation methods are the same regardless of the domain. </a:t>
            </a:r>
          </a:p>
        </p:txBody>
      </p:sp>
    </p:spTree>
    <p:extLst>
      <p:ext uri="{BB962C8B-B14F-4D97-AF65-F5344CB8AC3E}">
        <p14:creationId xmlns:p14="http://schemas.microsoft.com/office/powerpoint/2010/main" val="309737244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1E0C3E-451D-82AE-3DDA-A4F7749CAA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D5EAFA-F399-B6C6-D4F9-67C1651A260A}"/>
              </a:ext>
            </a:extLst>
          </p:cNvPr>
          <p:cNvSpPr>
            <a:spLocks noGrp="1"/>
          </p:cNvSpPr>
          <p:nvPr>
            <p:ph type="title"/>
          </p:nvPr>
        </p:nvSpPr>
        <p:spPr/>
        <p:txBody>
          <a:bodyPr/>
          <a:lstStyle/>
          <a:p>
            <a:r>
              <a:rPr lang="en-US" dirty="0"/>
              <a:t>The Goal of Data Augmentation</a:t>
            </a:r>
          </a:p>
        </p:txBody>
      </p:sp>
      <p:sp>
        <p:nvSpPr>
          <p:cNvPr id="3" name="Content Placeholder 2">
            <a:extLst>
              <a:ext uri="{FF2B5EF4-FFF2-40B4-BE49-F238E27FC236}">
                <a16:creationId xmlns:a16="http://schemas.microsoft.com/office/drawing/2014/main" id="{3AAA1821-1AFB-5F12-12E1-4AD8A93E0436}"/>
              </a:ext>
            </a:extLst>
          </p:cNvPr>
          <p:cNvSpPr>
            <a:spLocks noGrp="1"/>
          </p:cNvSpPr>
          <p:nvPr>
            <p:ph idx="1"/>
          </p:nvPr>
        </p:nvSpPr>
        <p:spPr>
          <a:xfrm>
            <a:off x="446088" y="843557"/>
            <a:ext cx="8251823" cy="3456385"/>
          </a:xfrm>
        </p:spPr>
        <p:txBody>
          <a:bodyPr/>
          <a:lstStyle/>
          <a:p>
            <a:r>
              <a:rPr lang="en-US" dirty="0"/>
              <a:t>Generally, the goal of data augmentation is to increase the size of the dataset by changing a property of already existing data or generating completely new synthetic data.</a:t>
            </a:r>
          </a:p>
          <a:p>
            <a:r>
              <a:rPr lang="en-US" dirty="0"/>
              <a:t>Usually, the former approach is followed where we flip, rotate, or randomly change the hue, saturation, brightness, and contrast of an image. </a:t>
            </a:r>
          </a:p>
          <a:p>
            <a:r>
              <a:rPr lang="en-US" dirty="0"/>
              <a:t>The procedure is simple and can be done online while training the model. </a:t>
            </a:r>
          </a:p>
          <a:p>
            <a:r>
              <a:rPr lang="en-US" dirty="0"/>
              <a:t>The disadvantage of using these techniques is that we don’t introduce new synthetic data to the model, but we just include the same samples in a different state. </a:t>
            </a:r>
          </a:p>
          <a:p>
            <a:r>
              <a:rPr lang="en-US" dirty="0"/>
              <a:t>Hence, the model has already seen these samples, and the impact on generalizability is limited:</a:t>
            </a:r>
          </a:p>
        </p:txBody>
      </p:sp>
    </p:spTree>
    <p:extLst>
      <p:ext uri="{BB962C8B-B14F-4D97-AF65-F5344CB8AC3E}">
        <p14:creationId xmlns:p14="http://schemas.microsoft.com/office/powerpoint/2010/main" val="40845879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p:txBody>
          <a:bodyPr/>
          <a:lstStyle/>
          <a:p>
            <a:r>
              <a:rPr lang="en-US" dirty="0"/>
              <a:t>Data Augmentation Example</a:t>
            </a:r>
          </a:p>
        </p:txBody>
      </p:sp>
      <p:pic>
        <p:nvPicPr>
          <p:cNvPr id="4" name="Picture 3">
            <a:extLst>
              <a:ext uri="{FF2B5EF4-FFF2-40B4-BE49-F238E27FC236}">
                <a16:creationId xmlns:a16="http://schemas.microsoft.com/office/drawing/2014/main" id="{276F6639-A775-F1A3-1F77-E6E78D43FAD3}"/>
              </a:ext>
            </a:extLst>
          </p:cNvPr>
          <p:cNvPicPr>
            <a:picLocks noChangeAspect="1"/>
          </p:cNvPicPr>
          <p:nvPr/>
        </p:nvPicPr>
        <p:blipFill rotWithShape="1">
          <a:blip r:embed="rId2"/>
          <a:srcRect t="-2352"/>
          <a:stretch/>
        </p:blipFill>
        <p:spPr>
          <a:xfrm>
            <a:off x="1406837" y="1123950"/>
            <a:ext cx="5943600" cy="3315335"/>
          </a:xfrm>
          <a:prstGeom prst="rect">
            <a:avLst/>
          </a:prstGeom>
        </p:spPr>
      </p:pic>
    </p:spTree>
    <p:extLst>
      <p:ext uri="{BB962C8B-B14F-4D97-AF65-F5344CB8AC3E}">
        <p14:creationId xmlns:p14="http://schemas.microsoft.com/office/powerpoint/2010/main" val="24557674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08E01-C534-8615-62ED-44CB72215067}"/>
              </a:ext>
            </a:extLst>
          </p:cNvPr>
          <p:cNvSpPr>
            <a:spLocks noGrp="1"/>
          </p:cNvSpPr>
          <p:nvPr>
            <p:ph type="title"/>
          </p:nvPr>
        </p:nvSpPr>
        <p:spPr/>
        <p:txBody>
          <a:bodyPr/>
          <a:lstStyle/>
          <a:p>
            <a:r>
              <a:rPr lang="en-US" dirty="0"/>
              <a:t>Data Augmentation</a:t>
            </a:r>
          </a:p>
        </p:txBody>
      </p:sp>
      <p:pic>
        <p:nvPicPr>
          <p:cNvPr id="8" name="Picture 7" descr="A diagram of a butterfly&#10;&#10;Description automatically generated">
            <a:extLst>
              <a:ext uri="{FF2B5EF4-FFF2-40B4-BE49-F238E27FC236}">
                <a16:creationId xmlns:a16="http://schemas.microsoft.com/office/drawing/2014/main" id="{B7A49432-BCAE-6735-3CD8-BF8851E99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0457" y="971550"/>
            <a:ext cx="5158428" cy="3562350"/>
          </a:xfrm>
          <a:prstGeom prst="rect">
            <a:avLst/>
          </a:prstGeom>
        </p:spPr>
      </p:pic>
      <p:sp>
        <p:nvSpPr>
          <p:cNvPr id="10" name="TextBox 9">
            <a:extLst>
              <a:ext uri="{FF2B5EF4-FFF2-40B4-BE49-F238E27FC236}">
                <a16:creationId xmlns:a16="http://schemas.microsoft.com/office/drawing/2014/main" id="{558DFECB-F263-620A-F1B6-F9F69457023F}"/>
              </a:ext>
            </a:extLst>
          </p:cNvPr>
          <p:cNvSpPr txBox="1"/>
          <p:nvPr/>
        </p:nvSpPr>
        <p:spPr>
          <a:xfrm>
            <a:off x="4648200" y="4439988"/>
            <a:ext cx="4584582" cy="400110"/>
          </a:xfrm>
          <a:prstGeom prst="rect">
            <a:avLst/>
          </a:prstGeom>
          <a:noFill/>
        </p:spPr>
        <p:txBody>
          <a:bodyPr wrap="square">
            <a:spAutoFit/>
          </a:bodyPr>
          <a:lstStyle/>
          <a:p>
            <a:r>
              <a:rPr lang="en-US" sz="1000" dirty="0"/>
              <a:t>https://medium.com/secure-and-private-ai-writing-challenge/data-augmentation-increases-accuracy-of-your-model-but-how-aa1913468722</a:t>
            </a:r>
          </a:p>
        </p:txBody>
      </p:sp>
      <p:sp>
        <p:nvSpPr>
          <p:cNvPr id="3" name="Content Placeholder 2">
            <a:extLst>
              <a:ext uri="{FF2B5EF4-FFF2-40B4-BE49-F238E27FC236}">
                <a16:creationId xmlns:a16="http://schemas.microsoft.com/office/drawing/2014/main" id="{BECCA559-09D4-4BA6-0DE9-CA6F57B5B3C0}"/>
              </a:ext>
            </a:extLst>
          </p:cNvPr>
          <p:cNvSpPr>
            <a:spLocks noGrp="1"/>
          </p:cNvSpPr>
          <p:nvPr>
            <p:ph idx="1"/>
          </p:nvPr>
        </p:nvSpPr>
        <p:spPr>
          <a:xfrm>
            <a:off x="327972" y="971550"/>
            <a:ext cx="5889625" cy="490538"/>
          </a:xfrm>
        </p:spPr>
        <p:txBody>
          <a:bodyPr/>
          <a:lstStyle/>
          <a:p>
            <a:r>
              <a:rPr lang="en-US" dirty="0"/>
              <a:t>Data augmentation is the process of artificially generating new data samples from existing data, primarily to train new machine learning (ML) models.</a:t>
            </a:r>
          </a:p>
          <a:p>
            <a:endParaRPr lang="en-US" dirty="0"/>
          </a:p>
          <a:p>
            <a:endParaRPr lang="en-US" dirty="0"/>
          </a:p>
          <a:p>
            <a:endParaRPr lang="en-US" dirty="0"/>
          </a:p>
          <a:p>
            <a:endParaRPr lang="en-US" dirty="0"/>
          </a:p>
          <a:p>
            <a:r>
              <a:rPr lang="en-US" dirty="0"/>
              <a:t>Data augmentation is a process of artificially increasing the amount of data by generating new data points from existing data. </a:t>
            </a:r>
          </a:p>
        </p:txBody>
      </p:sp>
    </p:spTree>
    <p:extLst>
      <p:ext uri="{BB962C8B-B14F-4D97-AF65-F5344CB8AC3E}">
        <p14:creationId xmlns:p14="http://schemas.microsoft.com/office/powerpoint/2010/main" val="50630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EEAB6-3D80-223B-20DA-039452327DFE}"/>
              </a:ext>
            </a:extLst>
          </p:cNvPr>
          <p:cNvSpPr>
            <a:spLocks noGrp="1"/>
          </p:cNvSpPr>
          <p:nvPr>
            <p:ph type="title"/>
          </p:nvPr>
        </p:nvSpPr>
        <p:spPr>
          <a:xfrm>
            <a:off x="1393827" y="285750"/>
            <a:ext cx="7521572" cy="490538"/>
          </a:xfrm>
        </p:spPr>
        <p:txBody>
          <a:bodyPr/>
          <a:lstStyle/>
          <a:p>
            <a:r>
              <a:rPr lang="en-US" dirty="0"/>
              <a:t>ANN Building and Training Process (1/2)</a:t>
            </a:r>
          </a:p>
        </p:txBody>
      </p:sp>
      <p:sp>
        <p:nvSpPr>
          <p:cNvPr id="6" name="Content Placeholder 5">
            <a:extLst>
              <a:ext uri="{FF2B5EF4-FFF2-40B4-BE49-F238E27FC236}">
                <a16:creationId xmlns:a16="http://schemas.microsoft.com/office/drawing/2014/main" id="{0C52CEFF-2727-B7ED-2BCF-74DE76D76F0A}"/>
              </a:ext>
            </a:extLst>
          </p:cNvPr>
          <p:cNvSpPr>
            <a:spLocks noGrp="1"/>
          </p:cNvSpPr>
          <p:nvPr>
            <p:ph idx="1"/>
          </p:nvPr>
        </p:nvSpPr>
        <p:spPr>
          <a:xfrm>
            <a:off x="685800" y="971550"/>
            <a:ext cx="7772400" cy="3456385"/>
          </a:xfrm>
        </p:spPr>
        <p:txBody>
          <a:bodyPr/>
          <a:lstStyle/>
          <a:p>
            <a:r>
              <a:rPr lang="en-US" dirty="0"/>
              <a:t>Phase 1: Building ANN</a:t>
            </a:r>
          </a:p>
          <a:p>
            <a:pPr lvl="1"/>
            <a:r>
              <a:rPr lang="en-US" dirty="0"/>
              <a:t>At this phase, the decision on the neural network architecture is made and the hyperparameters are set.</a:t>
            </a:r>
          </a:p>
          <a:p>
            <a:r>
              <a:rPr lang="en-US" dirty="0"/>
              <a:t>Phase 2: Initializing W and b in each layer</a:t>
            </a:r>
          </a:p>
          <a:p>
            <a:pPr lvl="1"/>
            <a:r>
              <a:rPr lang="en-US" dirty="0"/>
              <a:t>If an ANN is being trained from scratch, W and b should be initialized in each layer of the ANN.</a:t>
            </a:r>
          </a:p>
          <a:p>
            <a:pPr lvl="1"/>
            <a:r>
              <a:rPr lang="en-US" dirty="0"/>
              <a:t>For the additional training, the current parameters W and b are used.</a:t>
            </a:r>
          </a:p>
          <a:p>
            <a:r>
              <a:rPr lang="en-US" dirty="0"/>
              <a:t>Phase 3: Training</a:t>
            </a:r>
          </a:p>
          <a:p>
            <a:pPr lvl="1"/>
            <a:r>
              <a:rPr lang="en-US" dirty="0"/>
              <a:t>Training involves finding optimal parameters W and b to achieve the best ANN performance.</a:t>
            </a:r>
          </a:p>
          <a:p>
            <a:pPr lvl="1"/>
            <a:r>
              <a:rPr lang="en-US" dirty="0"/>
              <a:t>The ANN hyperparameters stay unchanged during training</a:t>
            </a:r>
          </a:p>
          <a:p>
            <a:endParaRPr lang="en-US" dirty="0"/>
          </a:p>
        </p:txBody>
      </p:sp>
    </p:spTree>
    <p:extLst>
      <p:ext uri="{BB962C8B-B14F-4D97-AF65-F5344CB8AC3E}">
        <p14:creationId xmlns:p14="http://schemas.microsoft.com/office/powerpoint/2010/main" val="114716100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F42AC5-1D81-7558-803C-D5AF697930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72F43E-50F3-58D8-F4D0-0ADD2FFE42AD}"/>
              </a:ext>
            </a:extLst>
          </p:cNvPr>
          <p:cNvSpPr>
            <a:spLocks noGrp="1"/>
          </p:cNvSpPr>
          <p:nvPr>
            <p:ph type="title"/>
          </p:nvPr>
        </p:nvSpPr>
        <p:spPr/>
        <p:txBody>
          <a:bodyPr/>
          <a:lstStyle/>
          <a:p>
            <a:r>
              <a:rPr lang="en-US" dirty="0"/>
              <a:t>What is Data Augmentation?</a:t>
            </a:r>
          </a:p>
        </p:txBody>
      </p:sp>
      <p:sp>
        <p:nvSpPr>
          <p:cNvPr id="3" name="Content Placeholder 2">
            <a:extLst>
              <a:ext uri="{FF2B5EF4-FFF2-40B4-BE49-F238E27FC236}">
                <a16:creationId xmlns:a16="http://schemas.microsoft.com/office/drawing/2014/main" id="{2E2E9DB1-7302-3660-5002-A3209CA6EDE4}"/>
              </a:ext>
            </a:extLst>
          </p:cNvPr>
          <p:cNvSpPr>
            <a:spLocks noGrp="1"/>
          </p:cNvSpPr>
          <p:nvPr>
            <p:ph sz="half" idx="1"/>
          </p:nvPr>
        </p:nvSpPr>
        <p:spPr>
          <a:xfrm>
            <a:off x="428385" y="802958"/>
            <a:ext cx="8182215" cy="1305162"/>
          </a:xfrm>
        </p:spPr>
        <p:txBody>
          <a:bodyPr/>
          <a:lstStyle/>
          <a:p>
            <a:r>
              <a:rPr lang="en-US" dirty="0"/>
              <a:t>This includes adding minor alterations to data or using machine learning models to generate new data points in the latent space of original data to amplify the dataset. </a:t>
            </a:r>
          </a:p>
          <a:p>
            <a:r>
              <a:rPr lang="en-US" dirty="0"/>
              <a:t>A question may arise about the difference between augmented data and synthetic data.</a:t>
            </a:r>
          </a:p>
        </p:txBody>
      </p:sp>
      <p:sp>
        <p:nvSpPr>
          <p:cNvPr id="4" name="Content Placeholder 3">
            <a:extLst>
              <a:ext uri="{FF2B5EF4-FFF2-40B4-BE49-F238E27FC236}">
                <a16:creationId xmlns:a16="http://schemas.microsoft.com/office/drawing/2014/main" id="{7161E512-03BF-F33E-EE35-CBF117ABE7B6}"/>
              </a:ext>
            </a:extLst>
          </p:cNvPr>
          <p:cNvSpPr>
            <a:spLocks noGrp="1"/>
          </p:cNvSpPr>
          <p:nvPr>
            <p:ph sz="half" idx="2"/>
          </p:nvPr>
        </p:nvSpPr>
        <p:spPr>
          <a:xfrm>
            <a:off x="428385" y="2427681"/>
            <a:ext cx="3984127" cy="2277669"/>
          </a:xfrm>
          <a:ln>
            <a:solidFill>
              <a:schemeClr val="tx1"/>
            </a:solidFill>
          </a:ln>
        </p:spPr>
        <p:txBody>
          <a:bodyPr/>
          <a:lstStyle/>
          <a:p>
            <a:pPr marL="0" indent="0">
              <a:buNone/>
            </a:pPr>
            <a:r>
              <a:rPr lang="en-US" b="1" i="1" u="sng" dirty="0"/>
              <a:t>Synthetic data: </a:t>
            </a:r>
          </a:p>
          <a:p>
            <a:r>
              <a:rPr lang="en-US" dirty="0"/>
              <a:t>When data is generated artificially without using real-world images. </a:t>
            </a:r>
          </a:p>
          <a:p>
            <a:r>
              <a:rPr lang="en-US" dirty="0"/>
              <a:t>Synthetic data are often produced by Generative Adversarial Networks</a:t>
            </a:r>
          </a:p>
          <a:p>
            <a:endParaRPr lang="en-US" dirty="0"/>
          </a:p>
        </p:txBody>
      </p:sp>
      <p:sp>
        <p:nvSpPr>
          <p:cNvPr id="5" name="Content Placeholder 4">
            <a:extLst>
              <a:ext uri="{FF2B5EF4-FFF2-40B4-BE49-F238E27FC236}">
                <a16:creationId xmlns:a16="http://schemas.microsoft.com/office/drawing/2014/main" id="{F8F06B44-7374-3A9C-967C-0A536B46A801}"/>
              </a:ext>
            </a:extLst>
          </p:cNvPr>
          <p:cNvSpPr>
            <a:spLocks noGrp="1"/>
          </p:cNvSpPr>
          <p:nvPr>
            <p:ph sz="half" idx="10"/>
          </p:nvPr>
        </p:nvSpPr>
        <p:spPr>
          <a:xfrm>
            <a:off x="4519492" y="2427681"/>
            <a:ext cx="4472108" cy="2277670"/>
          </a:xfrm>
          <a:ln>
            <a:solidFill>
              <a:schemeClr val="tx1"/>
            </a:solidFill>
          </a:ln>
        </p:spPr>
        <p:txBody>
          <a:bodyPr/>
          <a:lstStyle/>
          <a:p>
            <a:pPr marL="0" indent="0">
              <a:buNone/>
            </a:pPr>
            <a:r>
              <a:rPr lang="en-US" b="1" i="1" u="sng" dirty="0"/>
              <a:t>Augmented data: </a:t>
            </a:r>
          </a:p>
          <a:p>
            <a:r>
              <a:rPr lang="en-US" dirty="0"/>
              <a:t>Derived from original images with some sort of minor geometric transformations (such as flipping, translation, rotation, or the addition of noise) in order to increase the diversity of the training set.</a:t>
            </a:r>
          </a:p>
        </p:txBody>
      </p:sp>
    </p:spTree>
    <p:extLst>
      <p:ext uri="{BB962C8B-B14F-4D97-AF65-F5344CB8AC3E}">
        <p14:creationId xmlns:p14="http://schemas.microsoft.com/office/powerpoint/2010/main" val="352391358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7AD60-E25F-4086-680C-0AC012D42F5C}"/>
              </a:ext>
            </a:extLst>
          </p:cNvPr>
          <p:cNvSpPr>
            <a:spLocks noGrp="1"/>
          </p:cNvSpPr>
          <p:nvPr>
            <p:ph type="title"/>
          </p:nvPr>
        </p:nvSpPr>
        <p:spPr/>
        <p:txBody>
          <a:bodyPr/>
          <a:lstStyle/>
          <a:p>
            <a:r>
              <a:rPr lang="en-US" dirty="0"/>
              <a:t>Augmented Data vs Synthetic Data</a:t>
            </a:r>
          </a:p>
        </p:txBody>
      </p:sp>
      <p:sp>
        <p:nvSpPr>
          <p:cNvPr id="3" name="Content Placeholder 2">
            <a:extLst>
              <a:ext uri="{FF2B5EF4-FFF2-40B4-BE49-F238E27FC236}">
                <a16:creationId xmlns:a16="http://schemas.microsoft.com/office/drawing/2014/main" id="{B403DFDE-6E26-369E-61DD-19F0F39F4EFA}"/>
              </a:ext>
            </a:extLst>
          </p:cNvPr>
          <p:cNvSpPr>
            <a:spLocks noGrp="1"/>
          </p:cNvSpPr>
          <p:nvPr>
            <p:ph sz="half" idx="2"/>
          </p:nvPr>
        </p:nvSpPr>
        <p:spPr>
          <a:xfrm>
            <a:off x="435472" y="1047751"/>
            <a:ext cx="8098928" cy="380999"/>
          </a:xfrm>
        </p:spPr>
        <p:txBody>
          <a:bodyPr/>
          <a:lstStyle/>
          <a:p>
            <a:r>
              <a:rPr lang="en-US" dirty="0"/>
              <a:t>Today, there are a lot of privacy concerns revolving around data collection and usage. </a:t>
            </a:r>
          </a:p>
          <a:p>
            <a:r>
              <a:rPr lang="en-US" dirty="0"/>
              <a:t>Hence, many researchers and companies are using synthetic data generation techniques to build datasets. </a:t>
            </a:r>
          </a:p>
          <a:p>
            <a:r>
              <a:rPr lang="en-US" dirty="0"/>
              <a:t>However, due to limitations such as its lack of resemblance to the original data, augmented data is generally preferred over synthetic data.</a:t>
            </a:r>
          </a:p>
          <a:p>
            <a:endParaRPr lang="en-US" dirty="0"/>
          </a:p>
        </p:txBody>
      </p:sp>
      <p:sp>
        <p:nvSpPr>
          <p:cNvPr id="4" name="Content Placeholder 3">
            <a:extLst>
              <a:ext uri="{FF2B5EF4-FFF2-40B4-BE49-F238E27FC236}">
                <a16:creationId xmlns:a16="http://schemas.microsoft.com/office/drawing/2014/main" id="{735134EC-F5DF-ABD3-C369-36C92A33ED8B}"/>
              </a:ext>
            </a:extLst>
          </p:cNvPr>
          <p:cNvSpPr>
            <a:spLocks noGrp="1"/>
          </p:cNvSpPr>
          <p:nvPr>
            <p:ph sz="half" idx="10"/>
          </p:nvPr>
        </p:nvSpPr>
        <p:spPr>
          <a:xfrm>
            <a:off x="4114800" y="3333750"/>
            <a:ext cx="4495801" cy="1066800"/>
          </a:xfrm>
          <a:ln w="12700">
            <a:solidFill>
              <a:schemeClr val="tx1"/>
            </a:solidFill>
          </a:ln>
        </p:spPr>
        <p:txBody>
          <a:bodyPr/>
          <a:lstStyle/>
          <a:p>
            <a:pPr marL="0" indent="0">
              <a:buNone/>
            </a:pPr>
            <a:r>
              <a:rPr lang="en-US" dirty="0"/>
              <a:t>Relying on synthetic data only, we may significantly deviate from the real world and dive into a virtual one.</a:t>
            </a:r>
          </a:p>
        </p:txBody>
      </p:sp>
      <p:pic>
        <p:nvPicPr>
          <p:cNvPr id="6" name="Picture 5" descr="A blue alien with long hair and a necklace&#10;&#10;Description automatically generated with medium confidence">
            <a:extLst>
              <a:ext uri="{FF2B5EF4-FFF2-40B4-BE49-F238E27FC236}">
                <a16:creationId xmlns:a16="http://schemas.microsoft.com/office/drawing/2014/main" id="{89FB1E77-5272-AC3E-19CE-CF2032A626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3228781"/>
            <a:ext cx="2161782" cy="1619250"/>
          </a:xfrm>
          <a:prstGeom prst="rect">
            <a:avLst/>
          </a:prstGeom>
        </p:spPr>
      </p:pic>
    </p:spTree>
    <p:extLst>
      <p:ext uri="{BB962C8B-B14F-4D97-AF65-F5344CB8AC3E}">
        <p14:creationId xmlns:p14="http://schemas.microsoft.com/office/powerpoint/2010/main" val="107870365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6A7891-D8DA-2B64-3499-E1728EA5BC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B3DB53-9A0C-1E32-A19C-A3FB242FE704}"/>
              </a:ext>
            </a:extLst>
          </p:cNvPr>
          <p:cNvSpPr>
            <a:spLocks noGrp="1"/>
          </p:cNvSpPr>
          <p:nvPr>
            <p:ph type="title"/>
          </p:nvPr>
        </p:nvSpPr>
        <p:spPr>
          <a:xfrm>
            <a:off x="1393827" y="285750"/>
            <a:ext cx="7292973" cy="490538"/>
          </a:xfrm>
        </p:spPr>
        <p:txBody>
          <a:bodyPr/>
          <a:lstStyle/>
          <a:p>
            <a:r>
              <a:rPr lang="en-US" dirty="0"/>
              <a:t>Generative Adversarial Networks – GANs</a:t>
            </a:r>
          </a:p>
        </p:txBody>
      </p:sp>
      <p:sp>
        <p:nvSpPr>
          <p:cNvPr id="3" name="Content Placeholder 2">
            <a:extLst>
              <a:ext uri="{FF2B5EF4-FFF2-40B4-BE49-F238E27FC236}">
                <a16:creationId xmlns:a16="http://schemas.microsoft.com/office/drawing/2014/main" id="{0F1A7948-0431-98D1-5974-B697A8B817B5}"/>
              </a:ext>
            </a:extLst>
          </p:cNvPr>
          <p:cNvSpPr>
            <a:spLocks noGrp="1"/>
          </p:cNvSpPr>
          <p:nvPr>
            <p:ph idx="1"/>
          </p:nvPr>
        </p:nvSpPr>
        <p:spPr>
          <a:xfrm>
            <a:off x="118699" y="902103"/>
            <a:ext cx="4767410" cy="2106312"/>
          </a:xfrm>
        </p:spPr>
        <p:txBody>
          <a:bodyPr/>
          <a:lstStyle/>
          <a:p>
            <a:r>
              <a:rPr lang="en-US" dirty="0"/>
              <a:t>Generative Adversarial Networks (GANs) are generative models: they create new data instances that resemble your training data. </a:t>
            </a:r>
          </a:p>
          <a:p>
            <a:r>
              <a:rPr lang="en-US" dirty="0"/>
              <a:t>For example, GANs can create images that look like photographs of human faces, even though the faces don't belong to any real person. </a:t>
            </a:r>
          </a:p>
        </p:txBody>
      </p:sp>
      <p:sp>
        <p:nvSpPr>
          <p:cNvPr id="7" name="TextBox 6">
            <a:extLst>
              <a:ext uri="{FF2B5EF4-FFF2-40B4-BE49-F238E27FC236}">
                <a16:creationId xmlns:a16="http://schemas.microsoft.com/office/drawing/2014/main" id="{7CEBED54-0092-C32F-5F7E-D34414AE155C}"/>
              </a:ext>
            </a:extLst>
          </p:cNvPr>
          <p:cNvSpPr txBox="1"/>
          <p:nvPr/>
        </p:nvSpPr>
        <p:spPr>
          <a:xfrm>
            <a:off x="1219200" y="3553319"/>
            <a:ext cx="4590534" cy="1200329"/>
          </a:xfrm>
          <a:prstGeom prst="rect">
            <a:avLst/>
          </a:prstGeom>
          <a:solidFill>
            <a:srgbClr val="FFC1C1"/>
          </a:solidFill>
          <a:ln>
            <a:solidFill>
              <a:schemeClr val="tx1"/>
            </a:solidFill>
          </a:ln>
        </p:spPr>
        <p:txBody>
          <a:bodyPr wrap="square">
            <a:spAutoFit/>
          </a:bodyPr>
          <a:lstStyle/>
          <a:p>
            <a:r>
              <a:rPr lang="en-US" dirty="0"/>
              <a:t>It may happen that you train a neural network to recognize real-world objects using a training set of the generated non-existing objects.</a:t>
            </a:r>
          </a:p>
        </p:txBody>
      </p:sp>
      <p:pic>
        <p:nvPicPr>
          <p:cNvPr id="6" name="Picture 5" descr="A bird standing on a ledge&#10;&#10;Description automatically generated">
            <a:extLst>
              <a:ext uri="{FF2B5EF4-FFF2-40B4-BE49-F238E27FC236}">
                <a16:creationId xmlns:a16="http://schemas.microsoft.com/office/drawing/2014/main" id="{5C4BA3B4-0372-6736-F30B-182B17CA0A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2800" y="880265"/>
            <a:ext cx="1647406" cy="3867150"/>
          </a:xfrm>
          <a:prstGeom prst="rect">
            <a:avLst/>
          </a:prstGeom>
        </p:spPr>
      </p:pic>
      <p:pic>
        <p:nvPicPr>
          <p:cNvPr id="9" name="Picture 8" descr="A chef putting herbs on a bird&#10;&#10;Description automatically generated">
            <a:extLst>
              <a:ext uri="{FF2B5EF4-FFF2-40B4-BE49-F238E27FC236}">
                <a16:creationId xmlns:a16="http://schemas.microsoft.com/office/drawing/2014/main" id="{3B283BB9-191F-8ED7-68DB-945ECC22BF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021728" y="880419"/>
            <a:ext cx="1869834" cy="2343150"/>
          </a:xfrm>
          <a:prstGeom prst="rect">
            <a:avLst/>
          </a:prstGeom>
        </p:spPr>
      </p:pic>
    </p:spTree>
    <p:extLst>
      <p:ext uri="{BB962C8B-B14F-4D97-AF65-F5344CB8AC3E}">
        <p14:creationId xmlns:p14="http://schemas.microsoft.com/office/powerpoint/2010/main" val="268507049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990601" y="285750"/>
            <a:ext cx="8001000" cy="490538"/>
          </a:xfrm>
        </p:spPr>
        <p:txBody>
          <a:bodyPr/>
          <a:lstStyle/>
          <a:p>
            <a:r>
              <a:rPr lang="en-US" dirty="0"/>
              <a:t>Data Augmentation: Basic Data Manipulations</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p:txBody>
          <a:bodyPr/>
          <a:lstStyle/>
          <a:p>
            <a:r>
              <a:rPr lang="en-US" b="1" i="1" dirty="0"/>
              <a:t>Basic Data Manipulations</a:t>
            </a:r>
            <a:r>
              <a:rPr lang="en-US" dirty="0"/>
              <a:t>: The first simple thing to do is to perform geometric transformations on data. </a:t>
            </a:r>
          </a:p>
          <a:p>
            <a:r>
              <a:rPr lang="en-US" dirty="0"/>
              <a:t>Most notably, if we’re talking about images, we have solutions such as: Image flipping, cropping, rotations, translations, image color modification, image mixing etc. </a:t>
            </a:r>
          </a:p>
          <a:p>
            <a:r>
              <a:rPr lang="en-US" dirty="0"/>
              <a:t>Cutout is a commonly used idea where we remove certain image regions. </a:t>
            </a:r>
          </a:p>
          <a:p>
            <a:r>
              <a:rPr lang="en-US" dirty="0"/>
              <a:t>Another idea, called </a:t>
            </a:r>
            <a:r>
              <a:rPr lang="en-US" dirty="0" err="1"/>
              <a:t>Mixup</a:t>
            </a:r>
            <a:r>
              <a:rPr lang="en-US" dirty="0"/>
              <a:t>, is the process of blending two images from the dataset into one image.</a:t>
            </a:r>
          </a:p>
          <a:p>
            <a:endParaRPr lang="en-US" dirty="0"/>
          </a:p>
        </p:txBody>
      </p:sp>
    </p:spTree>
    <p:extLst>
      <p:ext uri="{BB962C8B-B14F-4D97-AF65-F5344CB8AC3E}">
        <p14:creationId xmlns:p14="http://schemas.microsoft.com/office/powerpoint/2010/main" val="9013468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434975" y="285750"/>
            <a:ext cx="8556626" cy="490538"/>
          </a:xfrm>
        </p:spPr>
        <p:txBody>
          <a:bodyPr/>
          <a:lstStyle/>
          <a:p>
            <a:r>
              <a:rPr lang="en-US" dirty="0"/>
              <a:t>Data Augmentation: Feature Space Augmentation</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p:txBody>
          <a:bodyPr/>
          <a:lstStyle/>
          <a:p>
            <a:r>
              <a:rPr lang="en-US" b="1" i="1" dirty="0"/>
              <a:t>Feature Space Augmentation </a:t>
            </a:r>
            <a:r>
              <a:rPr lang="en-US" dirty="0"/>
              <a:t>: Instead of transforming data in the input space as above, we can apply transformations on the feature space. </a:t>
            </a:r>
          </a:p>
          <a:p>
            <a:r>
              <a:rPr lang="en-US" dirty="0"/>
              <a:t>For example, an autoencoder might be used to extract the latent representation. </a:t>
            </a:r>
          </a:p>
          <a:p>
            <a:r>
              <a:rPr lang="en-US" dirty="0"/>
              <a:t>Noise can then be added in the latent representation which results in a transformation of the original data point.</a:t>
            </a:r>
          </a:p>
          <a:p>
            <a:endParaRPr lang="en-US" dirty="0"/>
          </a:p>
        </p:txBody>
      </p:sp>
    </p:spTree>
    <p:extLst>
      <p:ext uri="{BB962C8B-B14F-4D97-AF65-F5344CB8AC3E}">
        <p14:creationId xmlns:p14="http://schemas.microsoft.com/office/powerpoint/2010/main" val="119184988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914399" y="285750"/>
            <a:ext cx="8077201" cy="490538"/>
          </a:xfrm>
        </p:spPr>
        <p:txBody>
          <a:bodyPr/>
          <a:lstStyle/>
          <a:p>
            <a:r>
              <a:rPr lang="en-US" dirty="0"/>
              <a:t>Data Augmentation: GAN-Based Augmentation</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p:txBody>
          <a:bodyPr/>
          <a:lstStyle/>
          <a:p>
            <a:r>
              <a:rPr lang="en-US" b="1" i="1" dirty="0"/>
              <a:t>GAN-based Augmentation</a:t>
            </a:r>
            <a:r>
              <a:rPr lang="en-US" dirty="0"/>
              <a:t>: Generative Adversarial Networks have been proven to work extremely well on data generation, so they are a natural choice for data augmentation.</a:t>
            </a:r>
          </a:p>
          <a:p>
            <a:endParaRPr lang="en-US" dirty="0"/>
          </a:p>
        </p:txBody>
      </p:sp>
    </p:spTree>
    <p:extLst>
      <p:ext uri="{BB962C8B-B14F-4D97-AF65-F5344CB8AC3E}">
        <p14:creationId xmlns:p14="http://schemas.microsoft.com/office/powerpoint/2010/main" val="290290559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1447799" y="285750"/>
            <a:ext cx="7543801" cy="490538"/>
          </a:xfrm>
        </p:spPr>
        <p:txBody>
          <a:bodyPr/>
          <a:lstStyle/>
          <a:p>
            <a:r>
              <a:rPr lang="en-US" dirty="0"/>
              <a:t>Data Augmentation: Meta-Learning</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idx="1"/>
          </p:nvPr>
        </p:nvSpPr>
        <p:spPr>
          <a:xfrm>
            <a:off x="446088" y="843557"/>
            <a:ext cx="8251823" cy="3456385"/>
          </a:xfrm>
        </p:spPr>
        <p:txBody>
          <a:bodyPr/>
          <a:lstStyle/>
          <a:p>
            <a:r>
              <a:rPr lang="en-US" b="1" i="1" dirty="0"/>
              <a:t>Meta-Learning</a:t>
            </a:r>
            <a:r>
              <a:rPr lang="en-US" dirty="0"/>
              <a:t>: In meta-learning, we use neural networks to optimize other neural networks by tuning their hyperparameters, improving their layout, and more. </a:t>
            </a:r>
          </a:p>
          <a:p>
            <a:r>
              <a:rPr lang="en-US" dirty="0"/>
              <a:t>A similar approach can also be applied in data augmentation. </a:t>
            </a:r>
          </a:p>
          <a:p>
            <a:r>
              <a:rPr lang="en-US" dirty="0"/>
              <a:t>In simple terms, we use a classification network to tune an augmentation network into generating better images. </a:t>
            </a:r>
          </a:p>
          <a:p>
            <a:r>
              <a:rPr lang="en-US" dirty="0"/>
              <a:t>Example: We feed random images to an Augmentation Network (most likely a GAN), which will generate augmented images. </a:t>
            </a:r>
          </a:p>
          <a:p>
            <a:r>
              <a:rPr lang="en-US" dirty="0"/>
              <a:t>Both the augmented image and the original are passed into a second network, which compares them and tells us how good the augmented image is. </a:t>
            </a:r>
          </a:p>
          <a:p>
            <a:r>
              <a:rPr lang="en-US" dirty="0"/>
              <a:t>After repeating the process, the augmentation network becomes better and better at producing new images.</a:t>
            </a:r>
          </a:p>
        </p:txBody>
      </p:sp>
    </p:spTree>
    <p:extLst>
      <p:ext uri="{BB962C8B-B14F-4D97-AF65-F5344CB8AC3E}">
        <p14:creationId xmlns:p14="http://schemas.microsoft.com/office/powerpoint/2010/main" val="18376438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7AA26F-4AC6-85B2-85AD-08539C395D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F6E123-5008-4722-FC18-8BB43288B4F2}"/>
              </a:ext>
            </a:extLst>
          </p:cNvPr>
          <p:cNvSpPr>
            <a:spLocks noGrp="1"/>
          </p:cNvSpPr>
          <p:nvPr>
            <p:ph type="title" idx="4294967295"/>
          </p:nvPr>
        </p:nvSpPr>
        <p:spPr>
          <a:xfrm>
            <a:off x="1295400" y="285750"/>
            <a:ext cx="7467600" cy="490538"/>
          </a:xfrm>
        </p:spPr>
        <p:txBody>
          <a:bodyPr/>
          <a:lstStyle/>
          <a:p>
            <a:r>
              <a:rPr lang="en-US" dirty="0"/>
              <a:t>Data Augmentation by Image Adjustment</a:t>
            </a:r>
          </a:p>
        </p:txBody>
      </p:sp>
      <p:grpSp>
        <p:nvGrpSpPr>
          <p:cNvPr id="10" name="Group 9">
            <a:extLst>
              <a:ext uri="{FF2B5EF4-FFF2-40B4-BE49-F238E27FC236}">
                <a16:creationId xmlns:a16="http://schemas.microsoft.com/office/drawing/2014/main" id="{AC0CE263-4C45-0139-E247-07FA059FB76A}"/>
              </a:ext>
            </a:extLst>
          </p:cNvPr>
          <p:cNvGrpSpPr/>
          <p:nvPr/>
        </p:nvGrpSpPr>
        <p:grpSpPr>
          <a:xfrm>
            <a:off x="990600" y="1012596"/>
            <a:ext cx="6477000" cy="3282375"/>
            <a:chOff x="990600" y="1012596"/>
            <a:chExt cx="6477000" cy="3282375"/>
          </a:xfrm>
        </p:grpSpPr>
        <p:pic>
          <p:nvPicPr>
            <p:cNvPr id="5" name="Picture 4" descr="A collage of a person's face&#10;&#10;Description automatically generated">
              <a:extLst>
                <a:ext uri="{FF2B5EF4-FFF2-40B4-BE49-F238E27FC236}">
                  <a16:creationId xmlns:a16="http://schemas.microsoft.com/office/drawing/2014/main" id="{56B61676-84FE-E827-D37D-350CD0BCC66B}"/>
                </a:ext>
              </a:extLst>
            </p:cNvPr>
            <p:cNvPicPr>
              <a:picLocks noChangeAspect="1"/>
            </p:cNvPicPr>
            <p:nvPr/>
          </p:nvPicPr>
          <p:blipFill rotWithShape="1">
            <a:blip r:embed="rId2">
              <a:extLst>
                <a:ext uri="{28A0092B-C50C-407E-A947-70E740481C1C}">
                  <a14:useLocalDpi xmlns:a14="http://schemas.microsoft.com/office/drawing/2010/main" val="0"/>
                </a:ext>
              </a:extLst>
            </a:blip>
            <a:srcRect t="22610" r="74496" b="29910"/>
            <a:stretch/>
          </p:blipFill>
          <p:spPr>
            <a:xfrm>
              <a:off x="1066800" y="2038350"/>
              <a:ext cx="1600200" cy="1600200"/>
            </a:xfrm>
            <a:prstGeom prst="rect">
              <a:avLst/>
            </a:prstGeom>
          </p:spPr>
        </p:pic>
        <p:pic>
          <p:nvPicPr>
            <p:cNvPr id="6" name="Picture 5" descr="A collage of a person's face&#10;&#10;Description automatically generated">
              <a:extLst>
                <a:ext uri="{FF2B5EF4-FFF2-40B4-BE49-F238E27FC236}">
                  <a16:creationId xmlns:a16="http://schemas.microsoft.com/office/drawing/2014/main" id="{C25BE375-32B6-136D-DC5D-2C5AA03CE5DB}"/>
                </a:ext>
              </a:extLst>
            </p:cNvPr>
            <p:cNvPicPr>
              <a:picLocks noChangeAspect="1"/>
            </p:cNvPicPr>
            <p:nvPr/>
          </p:nvPicPr>
          <p:blipFill rotWithShape="1">
            <a:blip r:embed="rId2">
              <a:extLst>
                <a:ext uri="{28A0092B-C50C-407E-A947-70E740481C1C}">
                  <a14:useLocalDpi xmlns:a14="http://schemas.microsoft.com/office/drawing/2010/main" val="0"/>
                </a:ext>
              </a:extLst>
            </a:blip>
            <a:srcRect l="43721" t="13565" r="413"/>
            <a:stretch/>
          </p:blipFill>
          <p:spPr>
            <a:xfrm>
              <a:off x="3962400" y="1381928"/>
              <a:ext cx="3505200" cy="2913043"/>
            </a:xfrm>
            <a:prstGeom prst="rect">
              <a:avLst/>
            </a:prstGeom>
          </p:spPr>
        </p:pic>
        <p:sp>
          <p:nvSpPr>
            <p:cNvPr id="7" name="TextBox 6">
              <a:extLst>
                <a:ext uri="{FF2B5EF4-FFF2-40B4-BE49-F238E27FC236}">
                  <a16:creationId xmlns:a16="http://schemas.microsoft.com/office/drawing/2014/main" id="{D00C4603-19FC-951F-FD14-E8ACA9B7A8DB}"/>
                </a:ext>
              </a:extLst>
            </p:cNvPr>
            <p:cNvSpPr txBox="1"/>
            <p:nvPr/>
          </p:nvSpPr>
          <p:spPr>
            <a:xfrm>
              <a:off x="990600" y="1669018"/>
              <a:ext cx="1676400" cy="369332"/>
            </a:xfrm>
            <a:prstGeom prst="rect">
              <a:avLst/>
            </a:prstGeom>
            <a:noFill/>
          </p:spPr>
          <p:txBody>
            <a:bodyPr wrap="square" rtlCol="0">
              <a:spAutoFit/>
            </a:bodyPr>
            <a:lstStyle/>
            <a:p>
              <a:r>
                <a:rPr lang="en-US" dirty="0"/>
                <a:t>Original image</a:t>
              </a:r>
            </a:p>
          </p:txBody>
        </p:sp>
        <p:sp>
          <p:nvSpPr>
            <p:cNvPr id="8" name="TextBox 7">
              <a:extLst>
                <a:ext uri="{FF2B5EF4-FFF2-40B4-BE49-F238E27FC236}">
                  <a16:creationId xmlns:a16="http://schemas.microsoft.com/office/drawing/2014/main" id="{1072B314-EC74-B98F-4ACE-23543ED161F3}"/>
                </a:ext>
              </a:extLst>
            </p:cNvPr>
            <p:cNvSpPr txBox="1"/>
            <p:nvPr/>
          </p:nvSpPr>
          <p:spPr>
            <a:xfrm>
              <a:off x="4572000" y="1012596"/>
              <a:ext cx="2362200" cy="369332"/>
            </a:xfrm>
            <a:prstGeom prst="rect">
              <a:avLst/>
            </a:prstGeom>
            <a:noFill/>
          </p:spPr>
          <p:txBody>
            <a:bodyPr wrap="square" rtlCol="0">
              <a:spAutoFit/>
            </a:bodyPr>
            <a:lstStyle/>
            <a:p>
              <a:r>
                <a:rPr lang="en-US" dirty="0"/>
                <a:t>Augmented images</a:t>
              </a:r>
            </a:p>
          </p:txBody>
        </p:sp>
        <p:sp>
          <p:nvSpPr>
            <p:cNvPr id="9" name="Arrow: Right 8">
              <a:extLst>
                <a:ext uri="{FF2B5EF4-FFF2-40B4-BE49-F238E27FC236}">
                  <a16:creationId xmlns:a16="http://schemas.microsoft.com/office/drawing/2014/main" id="{7261591C-3C8F-A347-CAA4-7D3E4C9DF854}"/>
                </a:ext>
              </a:extLst>
            </p:cNvPr>
            <p:cNvSpPr/>
            <p:nvPr/>
          </p:nvSpPr>
          <p:spPr bwMode="auto">
            <a:xfrm>
              <a:off x="2819400" y="2495550"/>
              <a:ext cx="838200" cy="490538"/>
            </a:xfrm>
            <a:prstGeom prst="rightArrow">
              <a:avLst/>
            </a:prstGeom>
            <a:solidFill>
              <a:schemeClr val="accent1"/>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ahoma" pitchFamily="34" charset="0"/>
              </a:endParaRPr>
            </a:p>
          </p:txBody>
        </p:sp>
      </p:grpSp>
    </p:spTree>
    <p:extLst>
      <p:ext uri="{BB962C8B-B14F-4D97-AF65-F5344CB8AC3E}">
        <p14:creationId xmlns:p14="http://schemas.microsoft.com/office/powerpoint/2010/main" val="38529787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73984B-CB6D-B247-C1CF-A0632A08818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CACF6A4-9340-D7E3-E2D5-B6D34F9C1982}"/>
              </a:ext>
            </a:extLst>
          </p:cNvPr>
          <p:cNvSpPr>
            <a:spLocks noGrp="1"/>
          </p:cNvSpPr>
          <p:nvPr>
            <p:ph type="ctrTitle"/>
          </p:nvPr>
        </p:nvSpPr>
        <p:spPr>
          <a:xfrm>
            <a:off x="1143000" y="3867150"/>
            <a:ext cx="6705600" cy="533400"/>
          </a:xfrm>
        </p:spPr>
        <p:txBody>
          <a:bodyPr/>
          <a:lstStyle/>
          <a:p>
            <a:pPr marL="2232025" indent="-2232025"/>
            <a:r>
              <a:rPr lang="en-US" dirty="0"/>
              <a:t>Chapter 8 – Parameter Initialization and Training Sets</a:t>
            </a:r>
          </a:p>
        </p:txBody>
      </p:sp>
    </p:spTree>
    <p:extLst>
      <p:ext uri="{BB962C8B-B14F-4D97-AF65-F5344CB8AC3E}">
        <p14:creationId xmlns:p14="http://schemas.microsoft.com/office/powerpoint/2010/main" val="384840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EEAB6-3D80-223B-20DA-039452327DFE}"/>
              </a:ext>
            </a:extLst>
          </p:cNvPr>
          <p:cNvSpPr>
            <a:spLocks noGrp="1"/>
          </p:cNvSpPr>
          <p:nvPr>
            <p:ph type="title"/>
          </p:nvPr>
        </p:nvSpPr>
        <p:spPr>
          <a:xfrm>
            <a:off x="1393827" y="285750"/>
            <a:ext cx="7521572" cy="490538"/>
          </a:xfrm>
        </p:spPr>
        <p:txBody>
          <a:bodyPr/>
          <a:lstStyle/>
          <a:p>
            <a:r>
              <a:rPr lang="en-US" dirty="0"/>
              <a:t>ANN Building and Training Process (2/2)</a:t>
            </a:r>
          </a:p>
        </p:txBody>
      </p:sp>
      <p:sp>
        <p:nvSpPr>
          <p:cNvPr id="6" name="Content Placeholder 5">
            <a:extLst>
              <a:ext uri="{FF2B5EF4-FFF2-40B4-BE49-F238E27FC236}">
                <a16:creationId xmlns:a16="http://schemas.microsoft.com/office/drawing/2014/main" id="{0C52CEFF-2727-B7ED-2BCF-74DE76D76F0A}"/>
              </a:ext>
            </a:extLst>
          </p:cNvPr>
          <p:cNvSpPr>
            <a:spLocks noGrp="1"/>
          </p:cNvSpPr>
          <p:nvPr>
            <p:ph idx="1"/>
          </p:nvPr>
        </p:nvSpPr>
        <p:spPr>
          <a:xfrm>
            <a:off x="533401" y="1098321"/>
            <a:ext cx="8153400" cy="3456385"/>
          </a:xfrm>
        </p:spPr>
        <p:txBody>
          <a:bodyPr/>
          <a:lstStyle/>
          <a:p>
            <a:r>
              <a:rPr lang="en-US" dirty="0"/>
              <a:t>Phase 4: Validation (Tuning)</a:t>
            </a:r>
          </a:p>
          <a:p>
            <a:pPr lvl="1"/>
            <a:r>
              <a:rPr lang="en-US" dirty="0"/>
              <a:t>At the validation and tuning phase, the hyperparameters may vary to achieve the best ANN performance for the give problem.</a:t>
            </a:r>
          </a:p>
          <a:p>
            <a:r>
              <a:rPr lang="en-US" dirty="0"/>
              <a:t>Phase 5: Testing</a:t>
            </a:r>
          </a:p>
          <a:p>
            <a:pPr lvl="1"/>
            <a:r>
              <a:rPr lang="en-US" dirty="0"/>
              <a:t>At the testing phase, the trained and validated ANN is being tested on the accurate data to test the performance and accuracy.</a:t>
            </a:r>
          </a:p>
          <a:p>
            <a:endParaRPr lang="en-US" dirty="0"/>
          </a:p>
          <a:p>
            <a:endParaRPr lang="en-US" dirty="0"/>
          </a:p>
        </p:txBody>
      </p:sp>
    </p:spTree>
    <p:extLst>
      <p:ext uri="{BB962C8B-B14F-4D97-AF65-F5344CB8AC3E}">
        <p14:creationId xmlns:p14="http://schemas.microsoft.com/office/powerpoint/2010/main" val="2141554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AC1E5B-0BA6-01CC-1FE5-0232DD51DD0A}"/>
              </a:ext>
            </a:extLst>
          </p:cNvPr>
          <p:cNvSpPr txBox="1"/>
          <p:nvPr/>
        </p:nvSpPr>
        <p:spPr>
          <a:xfrm rot="20891098">
            <a:off x="1836686" y="2134367"/>
            <a:ext cx="5470627" cy="646331"/>
          </a:xfrm>
          <a:prstGeom prst="rect">
            <a:avLst/>
          </a:prstGeom>
          <a:noFill/>
        </p:spPr>
        <p:txBody>
          <a:bodyPr wrap="square" rtlCol="0">
            <a:spAutoFit/>
          </a:bodyPr>
          <a:lstStyle/>
          <a:p>
            <a:r>
              <a:rPr lang="en-US" sz="3600" dirty="0">
                <a:solidFill>
                  <a:srgbClr val="333399"/>
                </a:solidFill>
              </a:rPr>
              <a:t>Parameters Initialization</a:t>
            </a:r>
          </a:p>
        </p:txBody>
      </p:sp>
      <p:grpSp>
        <p:nvGrpSpPr>
          <p:cNvPr id="165" name="Group 164">
            <a:extLst>
              <a:ext uri="{FF2B5EF4-FFF2-40B4-BE49-F238E27FC236}">
                <a16:creationId xmlns:a16="http://schemas.microsoft.com/office/drawing/2014/main" id="{22885066-95F1-F425-821E-C6CB9716390F}"/>
              </a:ext>
            </a:extLst>
          </p:cNvPr>
          <p:cNvGrpSpPr/>
          <p:nvPr/>
        </p:nvGrpSpPr>
        <p:grpSpPr>
          <a:xfrm>
            <a:off x="5562600" y="2647950"/>
            <a:ext cx="3182367" cy="2047637"/>
            <a:chOff x="1676400" y="960471"/>
            <a:chExt cx="5783063" cy="4368398"/>
          </a:xfrm>
        </p:grpSpPr>
        <p:grpSp>
          <p:nvGrpSpPr>
            <p:cNvPr id="166" name="Group 165">
              <a:extLst>
                <a:ext uri="{FF2B5EF4-FFF2-40B4-BE49-F238E27FC236}">
                  <a16:creationId xmlns:a16="http://schemas.microsoft.com/office/drawing/2014/main" id="{63D682E0-D365-2BCD-34B4-956FD67F6938}"/>
                </a:ext>
              </a:extLst>
            </p:cNvPr>
            <p:cNvGrpSpPr/>
            <p:nvPr/>
          </p:nvGrpSpPr>
          <p:grpSpPr>
            <a:xfrm>
              <a:off x="3054882" y="1141965"/>
              <a:ext cx="242440" cy="2818202"/>
              <a:chOff x="2379918" y="845013"/>
              <a:chExt cx="266298" cy="2562506"/>
            </a:xfrm>
          </p:grpSpPr>
          <p:sp>
            <p:nvSpPr>
              <p:cNvPr id="319" name="Oval 318">
                <a:extLst>
                  <a:ext uri="{FF2B5EF4-FFF2-40B4-BE49-F238E27FC236}">
                    <a16:creationId xmlns:a16="http://schemas.microsoft.com/office/drawing/2014/main" id="{79C14F18-AB16-D622-D5C6-2340538473B8}"/>
                  </a:ext>
                </a:extLst>
              </p:cNvPr>
              <p:cNvSpPr/>
              <p:nvPr/>
            </p:nvSpPr>
            <p:spPr bwMode="auto">
              <a:xfrm>
                <a:off x="2379918" y="845013"/>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0" name="Oval 319">
                <a:extLst>
                  <a:ext uri="{FF2B5EF4-FFF2-40B4-BE49-F238E27FC236}">
                    <a16:creationId xmlns:a16="http://schemas.microsoft.com/office/drawing/2014/main" id="{7657ED17-5594-D46E-ED7C-7BA937DBBBDC}"/>
                  </a:ext>
                </a:extLst>
              </p:cNvPr>
              <p:cNvSpPr/>
              <p:nvPr/>
            </p:nvSpPr>
            <p:spPr bwMode="auto">
              <a:xfrm>
                <a:off x="2379918" y="1234960"/>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1" name="Oval 320">
                <a:extLst>
                  <a:ext uri="{FF2B5EF4-FFF2-40B4-BE49-F238E27FC236}">
                    <a16:creationId xmlns:a16="http://schemas.microsoft.com/office/drawing/2014/main" id="{5606AB41-5ED7-7ADB-EE5F-E1C9878CBA2E}"/>
                  </a:ext>
                </a:extLst>
              </p:cNvPr>
              <p:cNvSpPr/>
              <p:nvPr/>
            </p:nvSpPr>
            <p:spPr bwMode="auto">
              <a:xfrm>
                <a:off x="2379918" y="162490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2" name="Oval 321">
                <a:extLst>
                  <a:ext uri="{FF2B5EF4-FFF2-40B4-BE49-F238E27FC236}">
                    <a16:creationId xmlns:a16="http://schemas.microsoft.com/office/drawing/2014/main" id="{52B02F41-E1C9-25FF-1724-5FE5F949862C}"/>
                  </a:ext>
                </a:extLst>
              </p:cNvPr>
              <p:cNvSpPr/>
              <p:nvPr/>
            </p:nvSpPr>
            <p:spPr bwMode="auto">
              <a:xfrm>
                <a:off x="2379918" y="2014853"/>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3" name="Oval 322">
                <a:extLst>
                  <a:ext uri="{FF2B5EF4-FFF2-40B4-BE49-F238E27FC236}">
                    <a16:creationId xmlns:a16="http://schemas.microsoft.com/office/drawing/2014/main" id="{0EE59C0D-F674-0258-5422-CBC1F3EA5CE1}"/>
                  </a:ext>
                </a:extLst>
              </p:cNvPr>
              <p:cNvSpPr/>
              <p:nvPr/>
            </p:nvSpPr>
            <p:spPr bwMode="auto">
              <a:xfrm>
                <a:off x="2379918" y="2404799"/>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4" name="Oval 323">
                <a:extLst>
                  <a:ext uri="{FF2B5EF4-FFF2-40B4-BE49-F238E27FC236}">
                    <a16:creationId xmlns:a16="http://schemas.microsoft.com/office/drawing/2014/main" id="{1BA456F0-86E2-576F-A9E8-6DDD6EFFE87D}"/>
                  </a:ext>
                </a:extLst>
              </p:cNvPr>
              <p:cNvSpPr/>
              <p:nvPr/>
            </p:nvSpPr>
            <p:spPr bwMode="auto">
              <a:xfrm>
                <a:off x="2379918" y="279474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5" name="Oval 324">
                <a:extLst>
                  <a:ext uri="{FF2B5EF4-FFF2-40B4-BE49-F238E27FC236}">
                    <a16:creationId xmlns:a16="http://schemas.microsoft.com/office/drawing/2014/main" id="{AFB9D564-B2A3-631E-8A9A-CB08DBBA3530}"/>
                  </a:ext>
                </a:extLst>
              </p:cNvPr>
              <p:cNvSpPr/>
              <p:nvPr/>
            </p:nvSpPr>
            <p:spPr bwMode="auto">
              <a:xfrm>
                <a:off x="2379918" y="3184692"/>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grpSp>
        <p:grpSp>
          <p:nvGrpSpPr>
            <p:cNvPr id="167" name="Group 166">
              <a:extLst>
                <a:ext uri="{FF2B5EF4-FFF2-40B4-BE49-F238E27FC236}">
                  <a16:creationId xmlns:a16="http://schemas.microsoft.com/office/drawing/2014/main" id="{D5CDD0E4-A291-3382-0C6F-4CB9AC8A46B4}"/>
                </a:ext>
              </a:extLst>
            </p:cNvPr>
            <p:cNvGrpSpPr/>
            <p:nvPr/>
          </p:nvGrpSpPr>
          <p:grpSpPr>
            <a:xfrm>
              <a:off x="2223136" y="1264494"/>
              <a:ext cx="867250" cy="2659785"/>
              <a:chOff x="1466309" y="948509"/>
              <a:chExt cx="952588" cy="2418467"/>
            </a:xfrm>
          </p:grpSpPr>
          <p:grpSp>
            <p:nvGrpSpPr>
              <p:cNvPr id="295" name="Group 294">
                <a:extLst>
                  <a:ext uri="{FF2B5EF4-FFF2-40B4-BE49-F238E27FC236}">
                    <a16:creationId xmlns:a16="http://schemas.microsoft.com/office/drawing/2014/main" id="{ADA04405-028A-05F7-1C49-1387242CC4A7}"/>
                  </a:ext>
                </a:extLst>
              </p:cNvPr>
              <p:cNvGrpSpPr/>
              <p:nvPr/>
            </p:nvGrpSpPr>
            <p:grpSpPr>
              <a:xfrm>
                <a:off x="1469292" y="948509"/>
                <a:ext cx="910608" cy="2339685"/>
                <a:chOff x="1469292" y="948509"/>
                <a:chExt cx="910608" cy="2339685"/>
              </a:xfrm>
            </p:grpSpPr>
            <p:cxnSp>
              <p:nvCxnSpPr>
                <p:cNvPr id="312" name="Straight Connector 311">
                  <a:extLst>
                    <a:ext uri="{FF2B5EF4-FFF2-40B4-BE49-F238E27FC236}">
                      <a16:creationId xmlns:a16="http://schemas.microsoft.com/office/drawing/2014/main" id="{FC135BE4-A292-1506-EE74-CC2F67FF5E44}"/>
                    </a:ext>
                  </a:extLst>
                </p:cNvPr>
                <p:cNvCxnSpPr>
                  <a:cxnSpLocks/>
                  <a:stCxn id="291" idx="3"/>
                  <a:endCxn id="319" idx="2"/>
                </p:cNvCxnSpPr>
                <p:nvPr/>
              </p:nvCxnSpPr>
              <p:spPr bwMode="auto">
                <a:xfrm flipV="1">
                  <a:off x="1469292" y="948509"/>
                  <a:ext cx="910608" cy="46816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3" name="Straight Connector 312">
                  <a:extLst>
                    <a:ext uri="{FF2B5EF4-FFF2-40B4-BE49-F238E27FC236}">
                      <a16:creationId xmlns:a16="http://schemas.microsoft.com/office/drawing/2014/main" id="{D307614F-C034-D059-7928-2F7D2310AC83}"/>
                    </a:ext>
                  </a:extLst>
                </p:cNvPr>
                <p:cNvCxnSpPr>
                  <a:cxnSpLocks/>
                  <a:stCxn id="291" idx="3"/>
                  <a:endCxn id="321" idx="2"/>
                </p:cNvCxnSpPr>
                <p:nvPr/>
              </p:nvCxnSpPr>
              <p:spPr bwMode="auto">
                <a:xfrm>
                  <a:off x="1469292" y="1416673"/>
                  <a:ext cx="910608" cy="31173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4" name="Straight Connector 313">
                  <a:extLst>
                    <a:ext uri="{FF2B5EF4-FFF2-40B4-BE49-F238E27FC236}">
                      <a16:creationId xmlns:a16="http://schemas.microsoft.com/office/drawing/2014/main" id="{247DD1BA-A70A-89D7-F4EF-A86049499C2C}"/>
                    </a:ext>
                  </a:extLst>
                </p:cNvPr>
                <p:cNvCxnSpPr>
                  <a:cxnSpLocks/>
                  <a:stCxn id="291" idx="3"/>
                  <a:endCxn id="320" idx="2"/>
                </p:cNvCxnSpPr>
                <p:nvPr/>
              </p:nvCxnSpPr>
              <p:spPr bwMode="auto">
                <a:xfrm flipV="1">
                  <a:off x="1469292" y="1338459"/>
                  <a:ext cx="910608" cy="7821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5" name="Straight Connector 314">
                  <a:extLst>
                    <a:ext uri="{FF2B5EF4-FFF2-40B4-BE49-F238E27FC236}">
                      <a16:creationId xmlns:a16="http://schemas.microsoft.com/office/drawing/2014/main" id="{3909DD88-ACCB-8BD5-5C08-4B67F9A6A97F}"/>
                    </a:ext>
                  </a:extLst>
                </p:cNvPr>
                <p:cNvCxnSpPr>
                  <a:cxnSpLocks/>
                  <a:stCxn id="291" idx="3"/>
                  <a:endCxn id="323" idx="2"/>
                </p:cNvCxnSpPr>
                <p:nvPr/>
              </p:nvCxnSpPr>
              <p:spPr bwMode="auto">
                <a:xfrm>
                  <a:off x="1469292" y="1416673"/>
                  <a:ext cx="910608" cy="109162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6" name="Straight Connector 315">
                  <a:extLst>
                    <a:ext uri="{FF2B5EF4-FFF2-40B4-BE49-F238E27FC236}">
                      <a16:creationId xmlns:a16="http://schemas.microsoft.com/office/drawing/2014/main" id="{7C5F3AAA-06C5-DB83-6F73-2C914FE1AF50}"/>
                    </a:ext>
                  </a:extLst>
                </p:cNvPr>
                <p:cNvCxnSpPr>
                  <a:cxnSpLocks/>
                  <a:stCxn id="291" idx="3"/>
                  <a:endCxn id="324" idx="2"/>
                </p:cNvCxnSpPr>
                <p:nvPr/>
              </p:nvCxnSpPr>
              <p:spPr bwMode="auto">
                <a:xfrm>
                  <a:off x="1469292" y="1416673"/>
                  <a:ext cx="910608" cy="148157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7" name="Straight Connector 316">
                  <a:extLst>
                    <a:ext uri="{FF2B5EF4-FFF2-40B4-BE49-F238E27FC236}">
                      <a16:creationId xmlns:a16="http://schemas.microsoft.com/office/drawing/2014/main" id="{9FCEC1FC-823C-76B0-A5B5-E31CA342FC97}"/>
                    </a:ext>
                  </a:extLst>
                </p:cNvPr>
                <p:cNvCxnSpPr>
                  <a:cxnSpLocks/>
                  <a:stCxn id="291" idx="3"/>
                  <a:endCxn id="325" idx="2"/>
                </p:cNvCxnSpPr>
                <p:nvPr/>
              </p:nvCxnSpPr>
              <p:spPr bwMode="auto">
                <a:xfrm>
                  <a:off x="1469292" y="1416673"/>
                  <a:ext cx="910608" cy="187152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8" name="Straight Connector 317">
                  <a:extLst>
                    <a:ext uri="{FF2B5EF4-FFF2-40B4-BE49-F238E27FC236}">
                      <a16:creationId xmlns:a16="http://schemas.microsoft.com/office/drawing/2014/main" id="{D023FECD-1769-7301-F616-41A7B93ECF15}"/>
                    </a:ext>
                  </a:extLst>
                </p:cNvPr>
                <p:cNvCxnSpPr>
                  <a:cxnSpLocks/>
                  <a:stCxn id="291" idx="3"/>
                  <a:endCxn id="322" idx="2"/>
                </p:cNvCxnSpPr>
                <p:nvPr/>
              </p:nvCxnSpPr>
              <p:spPr bwMode="auto">
                <a:xfrm>
                  <a:off x="1469292" y="1416673"/>
                  <a:ext cx="910608" cy="70168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96" name="Group 295">
                <a:extLst>
                  <a:ext uri="{FF2B5EF4-FFF2-40B4-BE49-F238E27FC236}">
                    <a16:creationId xmlns:a16="http://schemas.microsoft.com/office/drawing/2014/main" id="{B2745150-090F-8D40-EA37-2AEC20F2FF3A}"/>
                  </a:ext>
                </a:extLst>
              </p:cNvPr>
              <p:cNvGrpSpPr/>
              <p:nvPr/>
            </p:nvGrpSpPr>
            <p:grpSpPr>
              <a:xfrm>
                <a:off x="1469291" y="948510"/>
                <a:ext cx="910607" cy="2339683"/>
                <a:chOff x="2886371" y="2279467"/>
                <a:chExt cx="918111" cy="2339683"/>
              </a:xfrm>
            </p:grpSpPr>
            <p:cxnSp>
              <p:nvCxnSpPr>
                <p:cNvPr id="305" name="Straight Connector 304">
                  <a:extLst>
                    <a:ext uri="{FF2B5EF4-FFF2-40B4-BE49-F238E27FC236}">
                      <a16:creationId xmlns:a16="http://schemas.microsoft.com/office/drawing/2014/main" id="{654B0882-4926-7F8E-4144-ECD0A88B9103}"/>
                    </a:ext>
                  </a:extLst>
                </p:cNvPr>
                <p:cNvCxnSpPr>
                  <a:cxnSpLocks/>
                  <a:stCxn id="292" idx="3"/>
                  <a:endCxn id="319" idx="2"/>
                </p:cNvCxnSpPr>
                <p:nvPr/>
              </p:nvCxnSpPr>
              <p:spPr bwMode="auto">
                <a:xfrm flipV="1">
                  <a:off x="2886371" y="2279467"/>
                  <a:ext cx="918111" cy="89947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6" name="Straight Connector 305">
                  <a:extLst>
                    <a:ext uri="{FF2B5EF4-FFF2-40B4-BE49-F238E27FC236}">
                      <a16:creationId xmlns:a16="http://schemas.microsoft.com/office/drawing/2014/main" id="{B9F913C8-7029-9A9E-746D-7661C0443DDE}"/>
                    </a:ext>
                  </a:extLst>
                </p:cNvPr>
                <p:cNvCxnSpPr>
                  <a:cxnSpLocks/>
                  <a:stCxn id="292" idx="3"/>
                  <a:endCxn id="321" idx="2"/>
                </p:cNvCxnSpPr>
                <p:nvPr/>
              </p:nvCxnSpPr>
              <p:spPr bwMode="auto">
                <a:xfrm flipV="1">
                  <a:off x="2886371" y="3059361"/>
                  <a:ext cx="918111" cy="11957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7" name="Straight Connector 306">
                  <a:extLst>
                    <a:ext uri="{FF2B5EF4-FFF2-40B4-BE49-F238E27FC236}">
                      <a16:creationId xmlns:a16="http://schemas.microsoft.com/office/drawing/2014/main" id="{4B690DE8-0895-A160-4658-E654A8D25BE3}"/>
                    </a:ext>
                  </a:extLst>
                </p:cNvPr>
                <p:cNvCxnSpPr>
                  <a:cxnSpLocks/>
                  <a:stCxn id="292" idx="3"/>
                  <a:endCxn id="320" idx="2"/>
                </p:cNvCxnSpPr>
                <p:nvPr/>
              </p:nvCxnSpPr>
              <p:spPr bwMode="auto">
                <a:xfrm flipV="1">
                  <a:off x="2886371" y="2669415"/>
                  <a:ext cx="918111" cy="50952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8" name="Straight Connector 307">
                  <a:extLst>
                    <a:ext uri="{FF2B5EF4-FFF2-40B4-BE49-F238E27FC236}">
                      <a16:creationId xmlns:a16="http://schemas.microsoft.com/office/drawing/2014/main" id="{B1E17EFA-2B16-662F-1B72-7BB348A0E6A1}"/>
                    </a:ext>
                  </a:extLst>
                </p:cNvPr>
                <p:cNvCxnSpPr>
                  <a:cxnSpLocks/>
                  <a:stCxn id="292" idx="3"/>
                  <a:endCxn id="323" idx="2"/>
                </p:cNvCxnSpPr>
                <p:nvPr/>
              </p:nvCxnSpPr>
              <p:spPr bwMode="auto">
                <a:xfrm>
                  <a:off x="2886371" y="3178939"/>
                  <a:ext cx="918111" cy="66031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9" name="Straight Connector 308">
                  <a:extLst>
                    <a:ext uri="{FF2B5EF4-FFF2-40B4-BE49-F238E27FC236}">
                      <a16:creationId xmlns:a16="http://schemas.microsoft.com/office/drawing/2014/main" id="{2148AE18-CB03-FADC-DED1-F5568C9E161C}"/>
                    </a:ext>
                  </a:extLst>
                </p:cNvPr>
                <p:cNvCxnSpPr>
                  <a:cxnSpLocks/>
                  <a:stCxn id="292" idx="3"/>
                  <a:endCxn id="324" idx="2"/>
                </p:cNvCxnSpPr>
                <p:nvPr/>
              </p:nvCxnSpPr>
              <p:spPr bwMode="auto">
                <a:xfrm>
                  <a:off x="2886371" y="3178939"/>
                  <a:ext cx="918111" cy="105026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0" name="Straight Connector 309">
                  <a:extLst>
                    <a:ext uri="{FF2B5EF4-FFF2-40B4-BE49-F238E27FC236}">
                      <a16:creationId xmlns:a16="http://schemas.microsoft.com/office/drawing/2014/main" id="{5EA2E24A-7D37-47D9-5BCD-99402B21FFEC}"/>
                    </a:ext>
                  </a:extLst>
                </p:cNvPr>
                <p:cNvCxnSpPr>
                  <a:cxnSpLocks/>
                  <a:stCxn id="292" idx="3"/>
                  <a:endCxn id="325" idx="2"/>
                </p:cNvCxnSpPr>
                <p:nvPr/>
              </p:nvCxnSpPr>
              <p:spPr bwMode="auto">
                <a:xfrm>
                  <a:off x="2886371" y="3178939"/>
                  <a:ext cx="918111" cy="144021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1" name="Straight Connector 310">
                  <a:extLst>
                    <a:ext uri="{FF2B5EF4-FFF2-40B4-BE49-F238E27FC236}">
                      <a16:creationId xmlns:a16="http://schemas.microsoft.com/office/drawing/2014/main" id="{95FEC150-47D9-539F-025E-A8837DB0BD49}"/>
                    </a:ext>
                  </a:extLst>
                </p:cNvPr>
                <p:cNvCxnSpPr>
                  <a:cxnSpLocks/>
                  <a:stCxn id="292" idx="3"/>
                  <a:endCxn id="322" idx="2"/>
                </p:cNvCxnSpPr>
                <p:nvPr/>
              </p:nvCxnSpPr>
              <p:spPr bwMode="auto">
                <a:xfrm>
                  <a:off x="2886371" y="3178939"/>
                  <a:ext cx="918111" cy="27036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97" name="Group 296">
                <a:extLst>
                  <a:ext uri="{FF2B5EF4-FFF2-40B4-BE49-F238E27FC236}">
                    <a16:creationId xmlns:a16="http://schemas.microsoft.com/office/drawing/2014/main" id="{CC744988-E7CF-67EA-F72E-03DFDBE81A8E}"/>
                  </a:ext>
                </a:extLst>
              </p:cNvPr>
              <p:cNvGrpSpPr/>
              <p:nvPr/>
            </p:nvGrpSpPr>
            <p:grpSpPr>
              <a:xfrm flipV="1">
                <a:off x="1466309" y="948510"/>
                <a:ext cx="952588" cy="2418466"/>
                <a:chOff x="1466591" y="889888"/>
                <a:chExt cx="952588" cy="2418466"/>
              </a:xfrm>
            </p:grpSpPr>
            <p:cxnSp>
              <p:nvCxnSpPr>
                <p:cNvPr id="298" name="Straight Connector 297">
                  <a:extLst>
                    <a:ext uri="{FF2B5EF4-FFF2-40B4-BE49-F238E27FC236}">
                      <a16:creationId xmlns:a16="http://schemas.microsoft.com/office/drawing/2014/main" id="{EEA81814-319B-E132-625C-F73A98D3D8B5}"/>
                    </a:ext>
                  </a:extLst>
                </p:cNvPr>
                <p:cNvCxnSpPr>
                  <a:cxnSpLocks/>
                  <a:stCxn id="293" idx="3"/>
                  <a:endCxn id="325" idx="3"/>
                </p:cNvCxnSpPr>
                <p:nvPr/>
              </p:nvCxnSpPr>
              <p:spPr bwMode="auto">
                <a:xfrm flipV="1">
                  <a:off x="1466591" y="889888"/>
                  <a:ext cx="952588" cy="56660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9" name="Straight Connector 298">
                  <a:extLst>
                    <a:ext uri="{FF2B5EF4-FFF2-40B4-BE49-F238E27FC236}">
                      <a16:creationId xmlns:a16="http://schemas.microsoft.com/office/drawing/2014/main" id="{78C0CE54-26A5-3DB1-0478-E10832C6AD5D}"/>
                    </a:ext>
                  </a:extLst>
                </p:cNvPr>
                <p:cNvCxnSpPr>
                  <a:cxnSpLocks/>
                  <a:stCxn id="293" idx="3"/>
                  <a:endCxn id="323" idx="2"/>
                </p:cNvCxnSpPr>
                <p:nvPr/>
              </p:nvCxnSpPr>
              <p:spPr bwMode="auto">
                <a:xfrm>
                  <a:off x="1466591" y="1456492"/>
                  <a:ext cx="913589" cy="29207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0" name="Straight Connector 299">
                  <a:extLst>
                    <a:ext uri="{FF2B5EF4-FFF2-40B4-BE49-F238E27FC236}">
                      <a16:creationId xmlns:a16="http://schemas.microsoft.com/office/drawing/2014/main" id="{400B10BC-92F0-C363-5641-72E2C94845DB}"/>
                    </a:ext>
                  </a:extLst>
                </p:cNvPr>
                <p:cNvCxnSpPr>
                  <a:cxnSpLocks/>
                  <a:stCxn id="293" idx="3"/>
                  <a:endCxn id="324" idx="2"/>
                </p:cNvCxnSpPr>
                <p:nvPr/>
              </p:nvCxnSpPr>
              <p:spPr bwMode="auto">
                <a:xfrm flipV="1">
                  <a:off x="1466591" y="1358616"/>
                  <a:ext cx="913589" cy="9787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1" name="Straight Connector 300">
                  <a:extLst>
                    <a:ext uri="{FF2B5EF4-FFF2-40B4-BE49-F238E27FC236}">
                      <a16:creationId xmlns:a16="http://schemas.microsoft.com/office/drawing/2014/main" id="{29FB5FC1-5519-70AD-5536-C5B178D51337}"/>
                    </a:ext>
                  </a:extLst>
                </p:cNvPr>
                <p:cNvCxnSpPr>
                  <a:cxnSpLocks/>
                  <a:stCxn id="293" idx="3"/>
                  <a:endCxn id="321" idx="2"/>
                </p:cNvCxnSpPr>
                <p:nvPr/>
              </p:nvCxnSpPr>
              <p:spPr bwMode="auto">
                <a:xfrm>
                  <a:off x="1466591" y="1456492"/>
                  <a:ext cx="913589" cy="10719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2" name="Straight Connector 301">
                  <a:extLst>
                    <a:ext uri="{FF2B5EF4-FFF2-40B4-BE49-F238E27FC236}">
                      <a16:creationId xmlns:a16="http://schemas.microsoft.com/office/drawing/2014/main" id="{E307DB69-12E0-0409-B0FB-C82E0E53BCEB}"/>
                    </a:ext>
                  </a:extLst>
                </p:cNvPr>
                <p:cNvCxnSpPr>
                  <a:cxnSpLocks/>
                  <a:stCxn id="293" idx="3"/>
                  <a:endCxn id="320" idx="2"/>
                </p:cNvCxnSpPr>
                <p:nvPr/>
              </p:nvCxnSpPr>
              <p:spPr bwMode="auto">
                <a:xfrm>
                  <a:off x="1466591" y="1456492"/>
                  <a:ext cx="913589" cy="146191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3" name="Straight Connector 302">
                  <a:extLst>
                    <a:ext uri="{FF2B5EF4-FFF2-40B4-BE49-F238E27FC236}">
                      <a16:creationId xmlns:a16="http://schemas.microsoft.com/office/drawing/2014/main" id="{E1CC92A4-1EF9-0D51-8CF2-CF4762BE27C4}"/>
                    </a:ext>
                  </a:extLst>
                </p:cNvPr>
                <p:cNvCxnSpPr>
                  <a:cxnSpLocks/>
                  <a:stCxn id="293" idx="3"/>
                  <a:endCxn id="319" idx="2"/>
                </p:cNvCxnSpPr>
                <p:nvPr/>
              </p:nvCxnSpPr>
              <p:spPr bwMode="auto">
                <a:xfrm>
                  <a:off x="1466591" y="1456492"/>
                  <a:ext cx="913589" cy="185186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4" name="Straight Connector 303">
                  <a:extLst>
                    <a:ext uri="{FF2B5EF4-FFF2-40B4-BE49-F238E27FC236}">
                      <a16:creationId xmlns:a16="http://schemas.microsoft.com/office/drawing/2014/main" id="{75B20762-547E-F8E7-BCCD-769D72CDD6D0}"/>
                    </a:ext>
                  </a:extLst>
                </p:cNvPr>
                <p:cNvCxnSpPr>
                  <a:cxnSpLocks/>
                  <a:stCxn id="293" idx="3"/>
                  <a:endCxn id="322" idx="2"/>
                </p:cNvCxnSpPr>
                <p:nvPr/>
              </p:nvCxnSpPr>
              <p:spPr bwMode="auto">
                <a:xfrm>
                  <a:off x="1466591" y="1456492"/>
                  <a:ext cx="913589" cy="68202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68" name="Group 167">
              <a:extLst>
                <a:ext uri="{FF2B5EF4-FFF2-40B4-BE49-F238E27FC236}">
                  <a16:creationId xmlns:a16="http://schemas.microsoft.com/office/drawing/2014/main" id="{45CA04A3-E18F-5C3D-2D6B-08071092D1C6}"/>
                </a:ext>
              </a:extLst>
            </p:cNvPr>
            <p:cNvGrpSpPr/>
            <p:nvPr/>
          </p:nvGrpSpPr>
          <p:grpSpPr>
            <a:xfrm>
              <a:off x="1742047" y="1578285"/>
              <a:ext cx="483804" cy="1923938"/>
              <a:chOff x="937889" y="1241746"/>
              <a:chExt cx="531414" cy="1749376"/>
            </a:xfrm>
          </p:grpSpPr>
          <p:sp>
            <p:nvSpPr>
              <p:cNvPr id="291" name="TextBox 290">
                <a:extLst>
                  <a:ext uri="{FF2B5EF4-FFF2-40B4-BE49-F238E27FC236}">
                    <a16:creationId xmlns:a16="http://schemas.microsoft.com/office/drawing/2014/main" id="{D0A3AED2-45DC-0F4E-0782-289BCCADE60B}"/>
                  </a:ext>
                </a:extLst>
              </p:cNvPr>
              <p:cNvSpPr txBox="1"/>
              <p:nvPr/>
            </p:nvSpPr>
            <p:spPr>
              <a:xfrm>
                <a:off x="937889" y="1241746"/>
                <a:ext cx="531414" cy="365681"/>
              </a:xfrm>
              <a:prstGeom prst="rect">
                <a:avLst/>
              </a:prstGeom>
              <a:noFill/>
              <a:ln w="12700">
                <a:solidFill>
                  <a:schemeClr val="tx1"/>
                </a:solidFill>
              </a:ln>
            </p:spPr>
            <p:txBody>
              <a:bodyPr wrap="square" lIns="0" tIns="0" rIns="0" bIns="34290" rtlCol="0" anchor="ctr" anchorCtr="0">
                <a:spAutoFit/>
              </a:bodyPr>
              <a:lstStyle/>
              <a:p>
                <a:pPr algn="ctr"/>
                <a:r>
                  <a:rPr lang="en-US" sz="1000" dirty="0"/>
                  <a:t>x</a:t>
                </a:r>
                <a:r>
                  <a:rPr lang="en-US" sz="1000" baseline="-25000" dirty="0"/>
                  <a:t>1</a:t>
                </a:r>
                <a:endParaRPr lang="en-US" sz="1000" dirty="0"/>
              </a:p>
            </p:txBody>
          </p:sp>
          <p:sp>
            <p:nvSpPr>
              <p:cNvPr id="292" name="TextBox 291">
                <a:extLst>
                  <a:ext uri="{FF2B5EF4-FFF2-40B4-BE49-F238E27FC236}">
                    <a16:creationId xmlns:a16="http://schemas.microsoft.com/office/drawing/2014/main" id="{4A7CC664-88E5-9F23-7E69-4541BAE03B89}"/>
                  </a:ext>
                </a:extLst>
              </p:cNvPr>
              <p:cNvSpPr txBox="1"/>
              <p:nvPr/>
            </p:nvSpPr>
            <p:spPr>
              <a:xfrm>
                <a:off x="937889" y="1673055"/>
                <a:ext cx="531414" cy="365681"/>
              </a:xfrm>
              <a:prstGeom prst="rect">
                <a:avLst/>
              </a:prstGeom>
              <a:noFill/>
              <a:ln w="12700">
                <a:solidFill>
                  <a:schemeClr val="tx1"/>
                </a:solidFill>
              </a:ln>
            </p:spPr>
            <p:txBody>
              <a:bodyPr wrap="square" lIns="0" tIns="0" rIns="0" bIns="34290" rtlCol="0" anchor="ctr" anchorCtr="0">
                <a:spAutoFit/>
              </a:bodyPr>
              <a:lstStyle/>
              <a:p>
                <a:pPr algn="ctr"/>
                <a:r>
                  <a:rPr lang="en-US" sz="1000" dirty="0"/>
                  <a:t>x</a:t>
                </a:r>
                <a:r>
                  <a:rPr lang="en-US" sz="1000" baseline="-25000" dirty="0"/>
                  <a:t>2</a:t>
                </a:r>
                <a:endParaRPr lang="en-US" sz="1000" dirty="0"/>
              </a:p>
            </p:txBody>
          </p:sp>
          <p:sp>
            <p:nvSpPr>
              <p:cNvPr id="293" name="TextBox 292">
                <a:extLst>
                  <a:ext uri="{FF2B5EF4-FFF2-40B4-BE49-F238E27FC236}">
                    <a16:creationId xmlns:a16="http://schemas.microsoft.com/office/drawing/2014/main" id="{B13DF3CF-2C14-3A75-089F-3E9C3F50A587}"/>
                  </a:ext>
                </a:extLst>
              </p:cNvPr>
              <p:cNvSpPr txBox="1"/>
              <p:nvPr/>
            </p:nvSpPr>
            <p:spPr>
              <a:xfrm>
                <a:off x="941376" y="2625441"/>
                <a:ext cx="524945" cy="365681"/>
              </a:xfrm>
              <a:prstGeom prst="rect">
                <a:avLst/>
              </a:prstGeom>
              <a:noFill/>
              <a:ln w="12700">
                <a:solidFill>
                  <a:schemeClr val="tx1"/>
                </a:solidFill>
              </a:ln>
            </p:spPr>
            <p:txBody>
              <a:bodyPr wrap="square" lIns="0" tIns="0" rIns="0" bIns="34290" rtlCol="0" anchor="ctr" anchorCtr="0">
                <a:spAutoFit/>
              </a:bodyPr>
              <a:lstStyle/>
              <a:p>
                <a:pPr algn="ctr"/>
                <a:r>
                  <a:rPr lang="en-US" sz="1000" dirty="0" err="1"/>
                  <a:t>x</a:t>
                </a:r>
                <a:r>
                  <a:rPr lang="en-US" sz="1000" baseline="-25000" dirty="0" err="1"/>
                  <a:t>Nx</a:t>
                </a:r>
                <a:endParaRPr lang="en-US" sz="1000" dirty="0"/>
              </a:p>
            </p:txBody>
          </p:sp>
          <p:sp>
            <p:nvSpPr>
              <p:cNvPr id="294" name="TextBox 293">
                <a:extLst>
                  <a:ext uri="{FF2B5EF4-FFF2-40B4-BE49-F238E27FC236}">
                    <a16:creationId xmlns:a16="http://schemas.microsoft.com/office/drawing/2014/main" id="{42E6CC54-ABD1-F1BC-5C85-7BBC6CE845C3}"/>
                  </a:ext>
                </a:extLst>
              </p:cNvPr>
              <p:cNvSpPr txBox="1"/>
              <p:nvPr/>
            </p:nvSpPr>
            <p:spPr>
              <a:xfrm>
                <a:off x="985289" y="2130441"/>
                <a:ext cx="406719" cy="298515"/>
              </a:xfrm>
              <a:prstGeom prst="rect">
                <a:avLst/>
              </a:prstGeom>
              <a:noFill/>
            </p:spPr>
            <p:txBody>
              <a:bodyPr wrap="square" lIns="0" tIns="0" rIns="0" bIns="0" rtlCol="0">
                <a:spAutoFit/>
              </a:bodyPr>
              <a:lstStyle/>
              <a:p>
                <a:pPr algn="ctr"/>
                <a:r>
                  <a:rPr lang="en-US" sz="1000" dirty="0"/>
                  <a:t>…</a:t>
                </a:r>
              </a:p>
            </p:txBody>
          </p:sp>
        </p:grpSp>
        <p:sp>
          <p:nvSpPr>
            <p:cNvPr id="169" name="Rectangle 168">
              <a:extLst>
                <a:ext uri="{FF2B5EF4-FFF2-40B4-BE49-F238E27FC236}">
                  <a16:creationId xmlns:a16="http://schemas.microsoft.com/office/drawing/2014/main" id="{D0CCB9FE-6F29-CFFE-6B94-D0EEC18F2247}"/>
                </a:ext>
              </a:extLst>
            </p:cNvPr>
            <p:cNvSpPr/>
            <p:nvPr/>
          </p:nvSpPr>
          <p:spPr bwMode="auto">
            <a:xfrm>
              <a:off x="1676400" y="1502339"/>
              <a:ext cx="611819" cy="2092190"/>
            </a:xfrm>
            <a:prstGeom prst="rect">
              <a:avLst/>
            </a:prstGeom>
            <a:noFill/>
            <a:ln w="15875"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dirty="0"/>
            </a:p>
          </p:txBody>
        </p:sp>
        <p:sp>
          <p:nvSpPr>
            <p:cNvPr id="170" name="TextBox 169">
              <a:extLst>
                <a:ext uri="{FF2B5EF4-FFF2-40B4-BE49-F238E27FC236}">
                  <a16:creationId xmlns:a16="http://schemas.microsoft.com/office/drawing/2014/main" id="{FCBE4D31-0E08-F6DD-A00F-4EE3AAC0B266}"/>
                </a:ext>
              </a:extLst>
            </p:cNvPr>
            <p:cNvSpPr txBox="1"/>
            <p:nvPr/>
          </p:nvSpPr>
          <p:spPr>
            <a:xfrm>
              <a:off x="2235401" y="960471"/>
              <a:ext cx="666647" cy="402171"/>
            </a:xfrm>
            <a:prstGeom prst="rect">
              <a:avLst/>
            </a:prstGeom>
            <a:noFill/>
            <a:ln w="12700">
              <a:noFill/>
            </a:ln>
          </p:spPr>
          <p:txBody>
            <a:bodyPr wrap="square" lIns="0" tIns="0" rIns="0" bIns="34290" rtlCol="0">
              <a:spAutoFit/>
            </a:bodyPr>
            <a:lstStyle/>
            <a:p>
              <a:pPr algn="ctr"/>
              <a:r>
                <a:rPr lang="en-US" sz="1000" dirty="0"/>
                <a:t>W</a:t>
              </a:r>
              <a:r>
                <a:rPr lang="en-US" sz="1000" baseline="-25000" dirty="0"/>
                <a:t> </a:t>
              </a:r>
              <a:r>
                <a:rPr lang="en-US" sz="1000" baseline="30000" dirty="0"/>
                <a:t>[1]</a:t>
              </a:r>
            </a:p>
          </p:txBody>
        </p:sp>
        <p:grpSp>
          <p:nvGrpSpPr>
            <p:cNvPr id="171" name="Group 170">
              <a:extLst>
                <a:ext uri="{FF2B5EF4-FFF2-40B4-BE49-F238E27FC236}">
                  <a16:creationId xmlns:a16="http://schemas.microsoft.com/office/drawing/2014/main" id="{F5851910-DD47-A809-D4E8-AF672A05F97C}"/>
                </a:ext>
              </a:extLst>
            </p:cNvPr>
            <p:cNvGrpSpPr/>
            <p:nvPr/>
          </p:nvGrpSpPr>
          <p:grpSpPr>
            <a:xfrm>
              <a:off x="1742047" y="4050103"/>
              <a:ext cx="1858898" cy="1278766"/>
              <a:chOff x="700904" y="3116007"/>
              <a:chExt cx="1682790" cy="1049397"/>
            </a:xfrm>
          </p:grpSpPr>
          <p:sp>
            <p:nvSpPr>
              <p:cNvPr id="287" name="TextBox 286">
                <a:extLst>
                  <a:ext uri="{FF2B5EF4-FFF2-40B4-BE49-F238E27FC236}">
                    <a16:creationId xmlns:a16="http://schemas.microsoft.com/office/drawing/2014/main" id="{9A965723-7875-A84F-EB2D-E47D73017DAA}"/>
                  </a:ext>
                </a:extLst>
              </p:cNvPr>
              <p:cNvSpPr txBox="1"/>
              <p:nvPr/>
            </p:nvSpPr>
            <p:spPr>
              <a:xfrm>
                <a:off x="700904" y="3349651"/>
                <a:ext cx="483696" cy="538832"/>
              </a:xfrm>
              <a:prstGeom prst="rect">
                <a:avLst/>
              </a:prstGeom>
              <a:noFill/>
              <a:ln w="12700">
                <a:noFill/>
              </a:ln>
            </p:spPr>
            <p:txBody>
              <a:bodyPr wrap="square" lIns="0" tIns="0" rIns="0" bIns="0" rtlCol="0">
                <a:spAutoFit/>
              </a:bodyPr>
              <a:lstStyle/>
              <a:p>
                <a:pPr algn="ctr"/>
                <a:r>
                  <a:rPr lang="en-US" sz="1000" dirty="0"/>
                  <a:t>Input X</a:t>
                </a:r>
                <a:endParaRPr lang="en-US" sz="1000" baseline="-25000" dirty="0"/>
              </a:p>
            </p:txBody>
          </p:sp>
          <p:sp>
            <p:nvSpPr>
              <p:cNvPr id="288" name="TextBox 287">
                <a:extLst>
                  <a:ext uri="{FF2B5EF4-FFF2-40B4-BE49-F238E27FC236}">
                    <a16:creationId xmlns:a16="http://schemas.microsoft.com/office/drawing/2014/main" id="{9945AFC6-A98E-7FCE-1A68-B00BFCA79162}"/>
                  </a:ext>
                </a:extLst>
              </p:cNvPr>
              <p:cNvSpPr txBox="1"/>
              <p:nvPr/>
            </p:nvSpPr>
            <p:spPr>
              <a:xfrm>
                <a:off x="1684204" y="3357155"/>
                <a:ext cx="699490" cy="808249"/>
              </a:xfrm>
              <a:prstGeom prst="rect">
                <a:avLst/>
              </a:prstGeom>
              <a:noFill/>
              <a:ln w="12700">
                <a:noFill/>
              </a:ln>
            </p:spPr>
            <p:txBody>
              <a:bodyPr wrap="square" lIns="0" tIns="0" rIns="0" bIns="0" rtlCol="0">
                <a:spAutoFit/>
              </a:bodyPr>
              <a:lstStyle/>
              <a:p>
                <a:pPr algn="ctr"/>
                <a:r>
                  <a:rPr lang="en-US" sz="1000" dirty="0"/>
                  <a:t>Hidden layer [1]</a:t>
                </a:r>
                <a:endParaRPr lang="en-US" sz="1000" baseline="-25000" dirty="0"/>
              </a:p>
            </p:txBody>
          </p:sp>
          <p:sp>
            <p:nvSpPr>
              <p:cNvPr id="289" name="TextBox 288">
                <a:extLst>
                  <a:ext uri="{FF2B5EF4-FFF2-40B4-BE49-F238E27FC236}">
                    <a16:creationId xmlns:a16="http://schemas.microsoft.com/office/drawing/2014/main" id="{5E35A89F-2C27-A0BF-51F0-111C97BFA57B}"/>
                  </a:ext>
                </a:extLst>
              </p:cNvPr>
              <p:cNvSpPr txBox="1"/>
              <p:nvPr/>
            </p:nvSpPr>
            <p:spPr>
              <a:xfrm>
                <a:off x="772698" y="3125118"/>
                <a:ext cx="345749" cy="330034"/>
              </a:xfrm>
              <a:prstGeom prst="rect">
                <a:avLst/>
              </a:prstGeom>
              <a:noFill/>
              <a:ln w="12700">
                <a:noFill/>
              </a:ln>
            </p:spPr>
            <p:txBody>
              <a:bodyPr wrap="square" lIns="0" tIns="0" rIns="0" bIns="34290" rtlCol="0">
                <a:spAutoFit/>
              </a:bodyPr>
              <a:lstStyle/>
              <a:p>
                <a:pPr algn="ctr"/>
                <a:r>
                  <a:rPr lang="en-US" sz="1000" dirty="0"/>
                  <a:t>N</a:t>
                </a:r>
                <a:r>
                  <a:rPr lang="en-US" sz="1000" baseline="-25000" dirty="0"/>
                  <a:t>X</a:t>
                </a:r>
              </a:p>
            </p:txBody>
          </p:sp>
          <p:sp>
            <p:nvSpPr>
              <p:cNvPr id="290" name="TextBox 289">
                <a:extLst>
                  <a:ext uri="{FF2B5EF4-FFF2-40B4-BE49-F238E27FC236}">
                    <a16:creationId xmlns:a16="http://schemas.microsoft.com/office/drawing/2014/main" id="{8191E75C-95B0-5A17-E5DE-6586BD41C14D}"/>
                  </a:ext>
                </a:extLst>
              </p:cNvPr>
              <p:cNvSpPr txBox="1"/>
              <p:nvPr/>
            </p:nvSpPr>
            <p:spPr>
              <a:xfrm>
                <a:off x="1877269" y="3116007"/>
                <a:ext cx="307848" cy="330034"/>
              </a:xfrm>
              <a:prstGeom prst="rect">
                <a:avLst/>
              </a:prstGeom>
              <a:noFill/>
              <a:ln w="12700">
                <a:noFill/>
              </a:ln>
            </p:spPr>
            <p:txBody>
              <a:bodyPr wrap="square" lIns="0" tIns="0" rIns="0" bIns="34290" rtlCol="0">
                <a:spAutoFit/>
              </a:bodyPr>
              <a:lstStyle/>
              <a:p>
                <a:pPr algn="ctr"/>
                <a:r>
                  <a:rPr lang="en-US" sz="1000" dirty="0"/>
                  <a:t>N</a:t>
                </a:r>
                <a:r>
                  <a:rPr lang="en-US" sz="1000" baseline="-25000" dirty="0"/>
                  <a:t>1</a:t>
                </a:r>
              </a:p>
            </p:txBody>
          </p:sp>
        </p:grpSp>
        <p:grpSp>
          <p:nvGrpSpPr>
            <p:cNvPr id="172" name="Group 171">
              <a:extLst>
                <a:ext uri="{FF2B5EF4-FFF2-40B4-BE49-F238E27FC236}">
                  <a16:creationId xmlns:a16="http://schemas.microsoft.com/office/drawing/2014/main" id="{470EBCCB-E0F0-8066-B838-958B3C4BC0A2}"/>
                </a:ext>
              </a:extLst>
            </p:cNvPr>
            <p:cNvGrpSpPr/>
            <p:nvPr/>
          </p:nvGrpSpPr>
          <p:grpSpPr>
            <a:xfrm>
              <a:off x="4089117" y="1399402"/>
              <a:ext cx="242440" cy="2389344"/>
              <a:chOff x="2379918" y="1234960"/>
              <a:chExt cx="266298" cy="2172559"/>
            </a:xfrm>
          </p:grpSpPr>
          <p:sp>
            <p:nvSpPr>
              <p:cNvPr id="281" name="Oval 280">
                <a:extLst>
                  <a:ext uri="{FF2B5EF4-FFF2-40B4-BE49-F238E27FC236}">
                    <a16:creationId xmlns:a16="http://schemas.microsoft.com/office/drawing/2014/main" id="{5563BEFB-0C96-7DB5-868E-5D4F473B0CD1}"/>
                  </a:ext>
                </a:extLst>
              </p:cNvPr>
              <p:cNvSpPr/>
              <p:nvPr/>
            </p:nvSpPr>
            <p:spPr bwMode="auto">
              <a:xfrm>
                <a:off x="2379918" y="1234960"/>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2" name="Oval 281">
                <a:extLst>
                  <a:ext uri="{FF2B5EF4-FFF2-40B4-BE49-F238E27FC236}">
                    <a16:creationId xmlns:a16="http://schemas.microsoft.com/office/drawing/2014/main" id="{80046105-E12B-A6CF-2FFC-5AD56A836DE9}"/>
                  </a:ext>
                </a:extLst>
              </p:cNvPr>
              <p:cNvSpPr/>
              <p:nvPr/>
            </p:nvSpPr>
            <p:spPr bwMode="auto">
              <a:xfrm>
                <a:off x="2379918" y="162490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3" name="Oval 282">
                <a:extLst>
                  <a:ext uri="{FF2B5EF4-FFF2-40B4-BE49-F238E27FC236}">
                    <a16:creationId xmlns:a16="http://schemas.microsoft.com/office/drawing/2014/main" id="{BC4094BC-CBA0-1E30-B9DB-3CB2C4EFEDF0}"/>
                  </a:ext>
                </a:extLst>
              </p:cNvPr>
              <p:cNvSpPr/>
              <p:nvPr/>
            </p:nvSpPr>
            <p:spPr bwMode="auto">
              <a:xfrm>
                <a:off x="2379918" y="2014853"/>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4" name="Oval 283">
                <a:extLst>
                  <a:ext uri="{FF2B5EF4-FFF2-40B4-BE49-F238E27FC236}">
                    <a16:creationId xmlns:a16="http://schemas.microsoft.com/office/drawing/2014/main" id="{30CC2EE9-9C6D-C335-F9BE-A91E66673729}"/>
                  </a:ext>
                </a:extLst>
              </p:cNvPr>
              <p:cNvSpPr/>
              <p:nvPr/>
            </p:nvSpPr>
            <p:spPr bwMode="auto">
              <a:xfrm>
                <a:off x="2379918" y="2404799"/>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5" name="Oval 284">
                <a:extLst>
                  <a:ext uri="{FF2B5EF4-FFF2-40B4-BE49-F238E27FC236}">
                    <a16:creationId xmlns:a16="http://schemas.microsoft.com/office/drawing/2014/main" id="{6B4E0677-02B3-9EE3-9C5E-0CDE5A5AA175}"/>
                  </a:ext>
                </a:extLst>
              </p:cNvPr>
              <p:cNvSpPr/>
              <p:nvPr/>
            </p:nvSpPr>
            <p:spPr bwMode="auto">
              <a:xfrm>
                <a:off x="2379918" y="279474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6" name="Oval 285">
                <a:extLst>
                  <a:ext uri="{FF2B5EF4-FFF2-40B4-BE49-F238E27FC236}">
                    <a16:creationId xmlns:a16="http://schemas.microsoft.com/office/drawing/2014/main" id="{CF730E77-FE94-45C2-6C0B-7F5DFF22E102}"/>
                  </a:ext>
                </a:extLst>
              </p:cNvPr>
              <p:cNvSpPr/>
              <p:nvPr/>
            </p:nvSpPr>
            <p:spPr bwMode="auto">
              <a:xfrm>
                <a:off x="2379918" y="3184692"/>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grpSp>
        <p:grpSp>
          <p:nvGrpSpPr>
            <p:cNvPr id="173" name="Group 172">
              <a:extLst>
                <a:ext uri="{FF2B5EF4-FFF2-40B4-BE49-F238E27FC236}">
                  <a16:creationId xmlns:a16="http://schemas.microsoft.com/office/drawing/2014/main" id="{25058D6A-085F-3594-F822-6275121234B3}"/>
                </a:ext>
              </a:extLst>
            </p:cNvPr>
            <p:cNvGrpSpPr/>
            <p:nvPr/>
          </p:nvGrpSpPr>
          <p:grpSpPr>
            <a:xfrm>
              <a:off x="3271770" y="1264496"/>
              <a:ext cx="849782" cy="2573141"/>
              <a:chOff x="5533488" y="449966"/>
              <a:chExt cx="769275" cy="2111602"/>
            </a:xfrm>
          </p:grpSpPr>
          <p:grpSp>
            <p:nvGrpSpPr>
              <p:cNvPr id="232" name="Group 231">
                <a:extLst>
                  <a:ext uri="{FF2B5EF4-FFF2-40B4-BE49-F238E27FC236}">
                    <a16:creationId xmlns:a16="http://schemas.microsoft.com/office/drawing/2014/main" id="{BC0135A2-1E79-08D1-195D-D79589F1B341}"/>
                  </a:ext>
                </a:extLst>
              </p:cNvPr>
              <p:cNvGrpSpPr/>
              <p:nvPr/>
            </p:nvGrpSpPr>
            <p:grpSpPr>
              <a:xfrm>
                <a:off x="5556621" y="449966"/>
                <a:ext cx="716782" cy="1970929"/>
                <a:chOff x="2390032" y="1078009"/>
                <a:chExt cx="869708" cy="2183817"/>
              </a:xfrm>
            </p:grpSpPr>
            <p:cxnSp>
              <p:nvCxnSpPr>
                <p:cNvPr id="275" name="Straight Connector 274">
                  <a:extLst>
                    <a:ext uri="{FF2B5EF4-FFF2-40B4-BE49-F238E27FC236}">
                      <a16:creationId xmlns:a16="http://schemas.microsoft.com/office/drawing/2014/main" id="{D2697018-FE55-2A07-DEF3-FD4E51D49F22}"/>
                    </a:ext>
                  </a:extLst>
                </p:cNvPr>
                <p:cNvCxnSpPr>
                  <a:cxnSpLocks/>
                  <a:stCxn id="319" idx="6"/>
                  <a:endCxn id="281" idx="2"/>
                </p:cNvCxnSpPr>
                <p:nvPr/>
              </p:nvCxnSpPr>
              <p:spPr bwMode="auto">
                <a:xfrm>
                  <a:off x="2390032" y="1078009"/>
                  <a:ext cx="869708" cy="23408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 name="Straight Connector 275">
                  <a:extLst>
                    <a:ext uri="{FF2B5EF4-FFF2-40B4-BE49-F238E27FC236}">
                      <a16:creationId xmlns:a16="http://schemas.microsoft.com/office/drawing/2014/main" id="{489BDC52-753A-6633-DDB3-ED5906D61ED3}"/>
                    </a:ext>
                  </a:extLst>
                </p:cNvPr>
                <p:cNvCxnSpPr>
                  <a:cxnSpLocks/>
                  <a:stCxn id="319" idx="6"/>
                  <a:endCxn id="282" idx="2"/>
                </p:cNvCxnSpPr>
                <p:nvPr/>
              </p:nvCxnSpPr>
              <p:spPr bwMode="auto">
                <a:xfrm>
                  <a:off x="2390032" y="1078009"/>
                  <a:ext cx="869708" cy="62402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7" name="Straight Connector 276">
                  <a:extLst>
                    <a:ext uri="{FF2B5EF4-FFF2-40B4-BE49-F238E27FC236}">
                      <a16:creationId xmlns:a16="http://schemas.microsoft.com/office/drawing/2014/main" id="{BCB77983-98A1-9BD2-B2F4-6CA8A3A6A458}"/>
                    </a:ext>
                  </a:extLst>
                </p:cNvPr>
                <p:cNvCxnSpPr>
                  <a:cxnSpLocks/>
                  <a:stCxn id="319" idx="6"/>
                  <a:endCxn id="284" idx="2"/>
                </p:cNvCxnSpPr>
                <p:nvPr/>
              </p:nvCxnSpPr>
              <p:spPr bwMode="auto">
                <a:xfrm>
                  <a:off x="2390032" y="1078010"/>
                  <a:ext cx="869707" cy="140392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8" name="Straight Connector 277">
                  <a:extLst>
                    <a:ext uri="{FF2B5EF4-FFF2-40B4-BE49-F238E27FC236}">
                      <a16:creationId xmlns:a16="http://schemas.microsoft.com/office/drawing/2014/main" id="{9B2DA5C8-D306-E79B-7180-5FBE5C8AA1C7}"/>
                    </a:ext>
                  </a:extLst>
                </p:cNvPr>
                <p:cNvCxnSpPr>
                  <a:cxnSpLocks/>
                  <a:endCxn id="285" idx="2"/>
                </p:cNvCxnSpPr>
                <p:nvPr/>
              </p:nvCxnSpPr>
              <p:spPr bwMode="auto">
                <a:xfrm>
                  <a:off x="2420380" y="1091941"/>
                  <a:ext cx="839360" cy="177993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9" name="Straight Connector 278">
                  <a:extLst>
                    <a:ext uri="{FF2B5EF4-FFF2-40B4-BE49-F238E27FC236}">
                      <a16:creationId xmlns:a16="http://schemas.microsoft.com/office/drawing/2014/main" id="{62738F13-69BA-6A18-E424-C525F9E04173}"/>
                    </a:ext>
                  </a:extLst>
                </p:cNvPr>
                <p:cNvCxnSpPr>
                  <a:cxnSpLocks/>
                  <a:endCxn id="286" idx="2"/>
                </p:cNvCxnSpPr>
                <p:nvPr/>
              </p:nvCxnSpPr>
              <p:spPr bwMode="auto">
                <a:xfrm>
                  <a:off x="2420381" y="1091941"/>
                  <a:ext cx="839358" cy="216988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0" name="Straight Connector 279">
                  <a:extLst>
                    <a:ext uri="{FF2B5EF4-FFF2-40B4-BE49-F238E27FC236}">
                      <a16:creationId xmlns:a16="http://schemas.microsoft.com/office/drawing/2014/main" id="{7AE60561-8CCC-B48D-5BE2-9D434A558577}"/>
                    </a:ext>
                  </a:extLst>
                </p:cNvPr>
                <p:cNvCxnSpPr>
                  <a:cxnSpLocks/>
                  <a:stCxn id="319" idx="6"/>
                  <a:endCxn id="283" idx="2"/>
                </p:cNvCxnSpPr>
                <p:nvPr/>
              </p:nvCxnSpPr>
              <p:spPr bwMode="auto">
                <a:xfrm>
                  <a:off x="2390032" y="1078010"/>
                  <a:ext cx="869706" cy="101397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3" name="Group 232">
                <a:extLst>
                  <a:ext uri="{FF2B5EF4-FFF2-40B4-BE49-F238E27FC236}">
                    <a16:creationId xmlns:a16="http://schemas.microsoft.com/office/drawing/2014/main" id="{49597760-8F7A-FEB1-3BDF-2E8DD1F847CB}"/>
                  </a:ext>
                </a:extLst>
              </p:cNvPr>
              <p:cNvGrpSpPr/>
              <p:nvPr/>
            </p:nvGrpSpPr>
            <p:grpSpPr>
              <a:xfrm flipV="1">
                <a:off x="5534974" y="661227"/>
                <a:ext cx="738428" cy="1900341"/>
                <a:chOff x="2417681" y="1777364"/>
                <a:chExt cx="895972" cy="2105605"/>
              </a:xfrm>
            </p:grpSpPr>
            <p:cxnSp>
              <p:nvCxnSpPr>
                <p:cNvPr id="269" name="Straight Connector 268">
                  <a:extLst>
                    <a:ext uri="{FF2B5EF4-FFF2-40B4-BE49-F238E27FC236}">
                      <a16:creationId xmlns:a16="http://schemas.microsoft.com/office/drawing/2014/main" id="{C0C2FCE0-3EDB-8186-03F5-0F809B6D691B}"/>
                    </a:ext>
                  </a:extLst>
                </p:cNvPr>
                <p:cNvCxnSpPr>
                  <a:cxnSpLocks/>
                  <a:stCxn id="325" idx="6"/>
                  <a:endCxn id="281" idx="2"/>
                </p:cNvCxnSpPr>
                <p:nvPr/>
              </p:nvCxnSpPr>
              <p:spPr bwMode="auto">
                <a:xfrm>
                  <a:off x="2443944" y="1777364"/>
                  <a:ext cx="869707" cy="210560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0" name="Straight Connector 269">
                  <a:extLst>
                    <a:ext uri="{FF2B5EF4-FFF2-40B4-BE49-F238E27FC236}">
                      <a16:creationId xmlns:a16="http://schemas.microsoft.com/office/drawing/2014/main" id="{1A2C3CA1-CDAC-B5E1-6CC5-8F0AD9355548}"/>
                    </a:ext>
                  </a:extLst>
                </p:cNvPr>
                <p:cNvCxnSpPr>
                  <a:cxnSpLocks/>
                  <a:stCxn id="325" idx="6"/>
                  <a:endCxn id="286" idx="2"/>
                </p:cNvCxnSpPr>
                <p:nvPr/>
              </p:nvCxnSpPr>
              <p:spPr bwMode="auto">
                <a:xfrm>
                  <a:off x="2443946" y="1777365"/>
                  <a:ext cx="869706" cy="1558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1" name="Straight Connector 270">
                  <a:extLst>
                    <a:ext uri="{FF2B5EF4-FFF2-40B4-BE49-F238E27FC236}">
                      <a16:creationId xmlns:a16="http://schemas.microsoft.com/office/drawing/2014/main" id="{AA530363-207F-DFE2-D46F-A6999B0F1B74}"/>
                    </a:ext>
                  </a:extLst>
                </p:cNvPr>
                <p:cNvCxnSpPr>
                  <a:cxnSpLocks/>
                  <a:endCxn id="282" idx="2"/>
                </p:cNvCxnSpPr>
                <p:nvPr/>
              </p:nvCxnSpPr>
              <p:spPr bwMode="auto">
                <a:xfrm>
                  <a:off x="2417681" y="1781225"/>
                  <a:ext cx="895972" cy="171179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2" name="Straight Connector 271">
                  <a:extLst>
                    <a:ext uri="{FF2B5EF4-FFF2-40B4-BE49-F238E27FC236}">
                      <a16:creationId xmlns:a16="http://schemas.microsoft.com/office/drawing/2014/main" id="{99BD551E-E22C-CFBB-297E-D0FD01FAB1BC}"/>
                    </a:ext>
                  </a:extLst>
                </p:cNvPr>
                <p:cNvCxnSpPr>
                  <a:cxnSpLocks/>
                  <a:stCxn id="325" idx="6"/>
                  <a:endCxn id="284" idx="2"/>
                </p:cNvCxnSpPr>
                <p:nvPr/>
              </p:nvCxnSpPr>
              <p:spPr bwMode="auto">
                <a:xfrm>
                  <a:off x="2443946" y="1777365"/>
                  <a:ext cx="869706" cy="93576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3" name="Straight Connector 272">
                  <a:extLst>
                    <a:ext uri="{FF2B5EF4-FFF2-40B4-BE49-F238E27FC236}">
                      <a16:creationId xmlns:a16="http://schemas.microsoft.com/office/drawing/2014/main" id="{B293D23F-E9EE-64B5-96F9-0F4AB782D772}"/>
                    </a:ext>
                  </a:extLst>
                </p:cNvPr>
                <p:cNvCxnSpPr>
                  <a:cxnSpLocks/>
                  <a:stCxn id="325" idx="6"/>
                  <a:endCxn id="283" idx="2"/>
                </p:cNvCxnSpPr>
                <p:nvPr/>
              </p:nvCxnSpPr>
              <p:spPr bwMode="auto">
                <a:xfrm>
                  <a:off x="2443946" y="1777365"/>
                  <a:ext cx="869706" cy="132570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4" name="Straight Connector 273">
                  <a:extLst>
                    <a:ext uri="{FF2B5EF4-FFF2-40B4-BE49-F238E27FC236}">
                      <a16:creationId xmlns:a16="http://schemas.microsoft.com/office/drawing/2014/main" id="{8BB8FAB6-8316-87B2-922C-5724EAFFC183}"/>
                    </a:ext>
                  </a:extLst>
                </p:cNvPr>
                <p:cNvCxnSpPr>
                  <a:cxnSpLocks/>
                  <a:stCxn id="325" idx="6"/>
                  <a:endCxn id="285" idx="2"/>
                </p:cNvCxnSpPr>
                <p:nvPr/>
              </p:nvCxnSpPr>
              <p:spPr bwMode="auto">
                <a:xfrm>
                  <a:off x="2443946" y="1777365"/>
                  <a:ext cx="869706" cy="54581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4" name="Group 233">
                <a:extLst>
                  <a:ext uri="{FF2B5EF4-FFF2-40B4-BE49-F238E27FC236}">
                    <a16:creationId xmlns:a16="http://schemas.microsoft.com/office/drawing/2014/main" id="{B537E3A1-ED16-F27E-DF5B-3A9DBDB7074E}"/>
                  </a:ext>
                </a:extLst>
              </p:cNvPr>
              <p:cNvGrpSpPr/>
              <p:nvPr/>
            </p:nvGrpSpPr>
            <p:grpSpPr>
              <a:xfrm>
                <a:off x="5552272" y="661227"/>
                <a:ext cx="750491" cy="1759667"/>
                <a:chOff x="3845301" y="2698430"/>
                <a:chExt cx="918113" cy="1949736"/>
              </a:xfrm>
            </p:grpSpPr>
            <p:cxnSp>
              <p:nvCxnSpPr>
                <p:cNvPr id="263" name="Straight Connector 262">
                  <a:extLst>
                    <a:ext uri="{FF2B5EF4-FFF2-40B4-BE49-F238E27FC236}">
                      <a16:creationId xmlns:a16="http://schemas.microsoft.com/office/drawing/2014/main" id="{D2A449B7-6F4A-A6AD-7A03-E11866A49AA9}"/>
                    </a:ext>
                  </a:extLst>
                </p:cNvPr>
                <p:cNvCxnSpPr>
                  <a:cxnSpLocks/>
                  <a:stCxn id="320" idx="6"/>
                  <a:endCxn id="281" idx="2"/>
                </p:cNvCxnSpPr>
                <p:nvPr/>
              </p:nvCxnSpPr>
              <p:spPr bwMode="auto">
                <a:xfrm flipV="1">
                  <a:off x="3850621" y="2698430"/>
                  <a:ext cx="876875" cy="15586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4" name="Straight Connector 263">
                  <a:extLst>
                    <a:ext uri="{FF2B5EF4-FFF2-40B4-BE49-F238E27FC236}">
                      <a16:creationId xmlns:a16="http://schemas.microsoft.com/office/drawing/2014/main" id="{82672305-4820-3D92-12A0-A24D4FAABA7D}"/>
                    </a:ext>
                  </a:extLst>
                </p:cNvPr>
                <p:cNvCxnSpPr>
                  <a:cxnSpLocks/>
                  <a:stCxn id="320" idx="6"/>
                  <a:endCxn id="286" idx="2"/>
                </p:cNvCxnSpPr>
                <p:nvPr/>
              </p:nvCxnSpPr>
              <p:spPr bwMode="auto">
                <a:xfrm>
                  <a:off x="3850623" y="2854298"/>
                  <a:ext cx="876874" cy="17938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5" name="Straight Connector 264">
                  <a:extLst>
                    <a:ext uri="{FF2B5EF4-FFF2-40B4-BE49-F238E27FC236}">
                      <a16:creationId xmlns:a16="http://schemas.microsoft.com/office/drawing/2014/main" id="{C0A59975-A6E5-D55D-F678-03E4208EE98F}"/>
                    </a:ext>
                  </a:extLst>
                </p:cNvPr>
                <p:cNvCxnSpPr>
                  <a:cxnSpLocks/>
                </p:cNvCxnSpPr>
                <p:nvPr/>
              </p:nvCxnSpPr>
              <p:spPr bwMode="auto">
                <a:xfrm>
                  <a:off x="3845301" y="2854207"/>
                  <a:ext cx="918113" cy="66031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6" name="Straight Connector 265">
                  <a:extLst>
                    <a:ext uri="{FF2B5EF4-FFF2-40B4-BE49-F238E27FC236}">
                      <a16:creationId xmlns:a16="http://schemas.microsoft.com/office/drawing/2014/main" id="{09B6EE62-BFDA-02EF-9A74-1E2E7D67F318}"/>
                    </a:ext>
                  </a:extLst>
                </p:cNvPr>
                <p:cNvCxnSpPr>
                  <a:cxnSpLocks/>
                </p:cNvCxnSpPr>
                <p:nvPr/>
              </p:nvCxnSpPr>
              <p:spPr bwMode="auto">
                <a:xfrm>
                  <a:off x="3845301" y="2854207"/>
                  <a:ext cx="918113" cy="105026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7" name="Straight Connector 266">
                  <a:extLst>
                    <a:ext uri="{FF2B5EF4-FFF2-40B4-BE49-F238E27FC236}">
                      <a16:creationId xmlns:a16="http://schemas.microsoft.com/office/drawing/2014/main" id="{F43258DC-9214-486A-213D-DFE9EADEFB62}"/>
                    </a:ext>
                  </a:extLst>
                </p:cNvPr>
                <p:cNvCxnSpPr>
                  <a:cxnSpLocks/>
                </p:cNvCxnSpPr>
                <p:nvPr/>
              </p:nvCxnSpPr>
              <p:spPr bwMode="auto">
                <a:xfrm>
                  <a:off x="3845301" y="2854207"/>
                  <a:ext cx="918113" cy="144021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8" name="Straight Connector 267">
                  <a:extLst>
                    <a:ext uri="{FF2B5EF4-FFF2-40B4-BE49-F238E27FC236}">
                      <a16:creationId xmlns:a16="http://schemas.microsoft.com/office/drawing/2014/main" id="{40488A2F-B2C2-DB5D-383B-D6629B634B9C}"/>
                    </a:ext>
                  </a:extLst>
                </p:cNvPr>
                <p:cNvCxnSpPr>
                  <a:cxnSpLocks/>
                </p:cNvCxnSpPr>
                <p:nvPr/>
              </p:nvCxnSpPr>
              <p:spPr bwMode="auto">
                <a:xfrm>
                  <a:off x="3845301" y="2854207"/>
                  <a:ext cx="918113" cy="27037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5" name="Group 234">
                <a:extLst>
                  <a:ext uri="{FF2B5EF4-FFF2-40B4-BE49-F238E27FC236}">
                    <a16:creationId xmlns:a16="http://schemas.microsoft.com/office/drawing/2014/main" id="{96D8F37B-9DD4-B49F-754C-842F5D092F3A}"/>
                  </a:ext>
                </a:extLst>
              </p:cNvPr>
              <p:cNvGrpSpPr/>
              <p:nvPr/>
            </p:nvGrpSpPr>
            <p:grpSpPr>
              <a:xfrm>
                <a:off x="5550870" y="661227"/>
                <a:ext cx="750491" cy="1778328"/>
                <a:chOff x="3845301" y="2324006"/>
                <a:chExt cx="918113" cy="1970413"/>
              </a:xfrm>
            </p:grpSpPr>
            <p:cxnSp>
              <p:nvCxnSpPr>
                <p:cNvPr id="257" name="Straight Connector 256">
                  <a:extLst>
                    <a:ext uri="{FF2B5EF4-FFF2-40B4-BE49-F238E27FC236}">
                      <a16:creationId xmlns:a16="http://schemas.microsoft.com/office/drawing/2014/main" id="{C5ED9C84-247F-8B06-B083-D800702CC6D9}"/>
                    </a:ext>
                  </a:extLst>
                </p:cNvPr>
                <p:cNvCxnSpPr>
                  <a:cxnSpLocks/>
                </p:cNvCxnSpPr>
                <p:nvPr/>
              </p:nvCxnSpPr>
              <p:spPr bwMode="auto">
                <a:xfrm flipV="1">
                  <a:off x="3845301" y="2734630"/>
                  <a:ext cx="918113" cy="11957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8" name="Straight Connector 257">
                  <a:extLst>
                    <a:ext uri="{FF2B5EF4-FFF2-40B4-BE49-F238E27FC236}">
                      <a16:creationId xmlns:a16="http://schemas.microsoft.com/office/drawing/2014/main" id="{C23171EC-5874-E517-5724-F0CB78361573}"/>
                    </a:ext>
                  </a:extLst>
                </p:cNvPr>
                <p:cNvCxnSpPr>
                  <a:cxnSpLocks/>
                  <a:endCxn id="281" idx="2"/>
                </p:cNvCxnSpPr>
                <p:nvPr/>
              </p:nvCxnSpPr>
              <p:spPr bwMode="auto">
                <a:xfrm flipV="1">
                  <a:off x="3845301" y="2324006"/>
                  <a:ext cx="883909" cy="53020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9" name="Straight Connector 258">
                  <a:extLst>
                    <a:ext uri="{FF2B5EF4-FFF2-40B4-BE49-F238E27FC236}">
                      <a16:creationId xmlns:a16="http://schemas.microsoft.com/office/drawing/2014/main" id="{72797277-8541-CB2C-7244-AC23EB0B7B5F}"/>
                    </a:ext>
                  </a:extLst>
                </p:cNvPr>
                <p:cNvCxnSpPr>
                  <a:cxnSpLocks/>
                </p:cNvCxnSpPr>
                <p:nvPr/>
              </p:nvCxnSpPr>
              <p:spPr bwMode="auto">
                <a:xfrm>
                  <a:off x="3845301" y="2854207"/>
                  <a:ext cx="918113" cy="66031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0" name="Straight Connector 259">
                  <a:extLst>
                    <a:ext uri="{FF2B5EF4-FFF2-40B4-BE49-F238E27FC236}">
                      <a16:creationId xmlns:a16="http://schemas.microsoft.com/office/drawing/2014/main" id="{F4ADB579-0862-6B57-925A-0886C3E4264C}"/>
                    </a:ext>
                  </a:extLst>
                </p:cNvPr>
                <p:cNvCxnSpPr>
                  <a:cxnSpLocks/>
                </p:cNvCxnSpPr>
                <p:nvPr/>
              </p:nvCxnSpPr>
              <p:spPr bwMode="auto">
                <a:xfrm>
                  <a:off x="3845301" y="2854207"/>
                  <a:ext cx="918113" cy="105026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1" name="Straight Connector 260">
                  <a:extLst>
                    <a:ext uri="{FF2B5EF4-FFF2-40B4-BE49-F238E27FC236}">
                      <a16:creationId xmlns:a16="http://schemas.microsoft.com/office/drawing/2014/main" id="{9C2A52A8-4084-E345-5123-8C9CCBC9A14C}"/>
                    </a:ext>
                  </a:extLst>
                </p:cNvPr>
                <p:cNvCxnSpPr>
                  <a:cxnSpLocks/>
                </p:cNvCxnSpPr>
                <p:nvPr/>
              </p:nvCxnSpPr>
              <p:spPr bwMode="auto">
                <a:xfrm>
                  <a:off x="3845301" y="2854207"/>
                  <a:ext cx="918113" cy="144021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2" name="Straight Connector 261">
                  <a:extLst>
                    <a:ext uri="{FF2B5EF4-FFF2-40B4-BE49-F238E27FC236}">
                      <a16:creationId xmlns:a16="http://schemas.microsoft.com/office/drawing/2014/main" id="{07758ED2-121E-5FF6-0856-D17F9C0010D2}"/>
                    </a:ext>
                  </a:extLst>
                </p:cNvPr>
                <p:cNvCxnSpPr>
                  <a:cxnSpLocks/>
                </p:cNvCxnSpPr>
                <p:nvPr/>
              </p:nvCxnSpPr>
              <p:spPr bwMode="auto">
                <a:xfrm>
                  <a:off x="3845301" y="2854207"/>
                  <a:ext cx="918113" cy="27037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6" name="Group 235">
                <a:extLst>
                  <a:ext uri="{FF2B5EF4-FFF2-40B4-BE49-F238E27FC236}">
                    <a16:creationId xmlns:a16="http://schemas.microsoft.com/office/drawing/2014/main" id="{1C83E640-238B-656A-96D9-9C2760A1912F}"/>
                  </a:ext>
                </a:extLst>
              </p:cNvPr>
              <p:cNvGrpSpPr/>
              <p:nvPr/>
            </p:nvGrpSpPr>
            <p:grpSpPr>
              <a:xfrm>
                <a:off x="5533488" y="661227"/>
                <a:ext cx="750492" cy="1778329"/>
                <a:chOff x="3845301" y="1934058"/>
                <a:chExt cx="918114" cy="1970414"/>
              </a:xfrm>
            </p:grpSpPr>
            <p:cxnSp>
              <p:nvCxnSpPr>
                <p:cNvPr id="251" name="Straight Connector 250">
                  <a:extLst>
                    <a:ext uri="{FF2B5EF4-FFF2-40B4-BE49-F238E27FC236}">
                      <a16:creationId xmlns:a16="http://schemas.microsoft.com/office/drawing/2014/main" id="{A1E4C9D4-749D-EFB1-3CB9-72098B528FDA}"/>
                    </a:ext>
                  </a:extLst>
                </p:cNvPr>
                <p:cNvCxnSpPr>
                  <a:cxnSpLocks/>
                </p:cNvCxnSpPr>
                <p:nvPr/>
              </p:nvCxnSpPr>
              <p:spPr bwMode="auto">
                <a:xfrm flipV="1">
                  <a:off x="3845301" y="2734630"/>
                  <a:ext cx="918113" cy="11957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2" name="Straight Connector 251">
                  <a:extLst>
                    <a:ext uri="{FF2B5EF4-FFF2-40B4-BE49-F238E27FC236}">
                      <a16:creationId xmlns:a16="http://schemas.microsoft.com/office/drawing/2014/main" id="{E0F4E2BE-0086-D946-7BEC-74BAB39B2C6A}"/>
                    </a:ext>
                  </a:extLst>
                </p:cNvPr>
                <p:cNvCxnSpPr>
                  <a:cxnSpLocks/>
                </p:cNvCxnSpPr>
                <p:nvPr/>
              </p:nvCxnSpPr>
              <p:spPr bwMode="auto">
                <a:xfrm flipV="1">
                  <a:off x="3845301" y="2344685"/>
                  <a:ext cx="918114" cy="50952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3" name="Straight Connector 252">
                  <a:extLst>
                    <a:ext uri="{FF2B5EF4-FFF2-40B4-BE49-F238E27FC236}">
                      <a16:creationId xmlns:a16="http://schemas.microsoft.com/office/drawing/2014/main" id="{85898C6E-E1A3-87F4-DE61-30331E12084A}"/>
                    </a:ext>
                  </a:extLst>
                </p:cNvPr>
                <p:cNvCxnSpPr>
                  <a:cxnSpLocks/>
                </p:cNvCxnSpPr>
                <p:nvPr/>
              </p:nvCxnSpPr>
              <p:spPr bwMode="auto">
                <a:xfrm>
                  <a:off x="3845301" y="2854207"/>
                  <a:ext cx="918113" cy="66031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4" name="Straight Connector 253">
                  <a:extLst>
                    <a:ext uri="{FF2B5EF4-FFF2-40B4-BE49-F238E27FC236}">
                      <a16:creationId xmlns:a16="http://schemas.microsoft.com/office/drawing/2014/main" id="{53BF00CA-A17C-5A1B-D4C4-1D4C235F7AE7}"/>
                    </a:ext>
                  </a:extLst>
                </p:cNvPr>
                <p:cNvCxnSpPr>
                  <a:cxnSpLocks/>
                </p:cNvCxnSpPr>
                <p:nvPr/>
              </p:nvCxnSpPr>
              <p:spPr bwMode="auto">
                <a:xfrm>
                  <a:off x="3845301" y="2854207"/>
                  <a:ext cx="918113" cy="105026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5" name="Straight Connector 254">
                  <a:extLst>
                    <a:ext uri="{FF2B5EF4-FFF2-40B4-BE49-F238E27FC236}">
                      <a16:creationId xmlns:a16="http://schemas.microsoft.com/office/drawing/2014/main" id="{DDC6948A-5F86-0178-6C0E-F60B6F4AB844}"/>
                    </a:ext>
                  </a:extLst>
                </p:cNvPr>
                <p:cNvCxnSpPr>
                  <a:cxnSpLocks/>
                  <a:stCxn id="322" idx="6"/>
                  <a:endCxn id="281" idx="2"/>
                </p:cNvCxnSpPr>
                <p:nvPr/>
              </p:nvCxnSpPr>
              <p:spPr bwMode="auto">
                <a:xfrm flipV="1">
                  <a:off x="3873600" y="1934058"/>
                  <a:ext cx="876875" cy="93576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6" name="Straight Connector 255">
                  <a:extLst>
                    <a:ext uri="{FF2B5EF4-FFF2-40B4-BE49-F238E27FC236}">
                      <a16:creationId xmlns:a16="http://schemas.microsoft.com/office/drawing/2014/main" id="{21E58529-B6A8-88B5-19E8-22457E603493}"/>
                    </a:ext>
                  </a:extLst>
                </p:cNvPr>
                <p:cNvCxnSpPr>
                  <a:cxnSpLocks/>
                </p:cNvCxnSpPr>
                <p:nvPr/>
              </p:nvCxnSpPr>
              <p:spPr bwMode="auto">
                <a:xfrm>
                  <a:off x="3845301" y="2854207"/>
                  <a:ext cx="918113" cy="27037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7" name="Group 236">
                <a:extLst>
                  <a:ext uri="{FF2B5EF4-FFF2-40B4-BE49-F238E27FC236}">
                    <a16:creationId xmlns:a16="http://schemas.microsoft.com/office/drawing/2014/main" id="{0DDF2C39-6077-7089-2B22-BE4D721AA0B3}"/>
                  </a:ext>
                </a:extLst>
              </p:cNvPr>
              <p:cNvGrpSpPr/>
              <p:nvPr/>
            </p:nvGrpSpPr>
            <p:grpSpPr>
              <a:xfrm flipV="1">
                <a:off x="5551984" y="661227"/>
                <a:ext cx="721419" cy="1759667"/>
                <a:chOff x="2417681" y="1173218"/>
                <a:chExt cx="875334" cy="1949736"/>
              </a:xfrm>
            </p:grpSpPr>
            <p:cxnSp>
              <p:nvCxnSpPr>
                <p:cNvPr id="245" name="Straight Connector 244">
                  <a:extLst>
                    <a:ext uri="{FF2B5EF4-FFF2-40B4-BE49-F238E27FC236}">
                      <a16:creationId xmlns:a16="http://schemas.microsoft.com/office/drawing/2014/main" id="{9305E2A5-B291-E345-D988-98FE8CCA28B9}"/>
                    </a:ext>
                  </a:extLst>
                </p:cNvPr>
                <p:cNvCxnSpPr>
                  <a:cxnSpLocks/>
                  <a:stCxn id="323" idx="6"/>
                  <a:endCxn id="286" idx="2"/>
                </p:cNvCxnSpPr>
                <p:nvPr/>
              </p:nvCxnSpPr>
              <p:spPr bwMode="auto">
                <a:xfrm flipV="1">
                  <a:off x="2423307" y="1173218"/>
                  <a:ext cx="869706" cy="62402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6" name="Straight Connector 245">
                  <a:extLst>
                    <a:ext uri="{FF2B5EF4-FFF2-40B4-BE49-F238E27FC236}">
                      <a16:creationId xmlns:a16="http://schemas.microsoft.com/office/drawing/2014/main" id="{0BD09368-1793-BC26-2A12-36A49D90FEBC}"/>
                    </a:ext>
                  </a:extLst>
                </p:cNvPr>
                <p:cNvCxnSpPr>
                  <a:cxnSpLocks/>
                  <a:stCxn id="323" idx="6"/>
                  <a:endCxn id="284" idx="2"/>
                </p:cNvCxnSpPr>
                <p:nvPr/>
              </p:nvCxnSpPr>
              <p:spPr bwMode="auto">
                <a:xfrm>
                  <a:off x="2423307" y="1797245"/>
                  <a:ext cx="869706" cy="1558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7" name="Straight Connector 246">
                  <a:extLst>
                    <a:ext uri="{FF2B5EF4-FFF2-40B4-BE49-F238E27FC236}">
                      <a16:creationId xmlns:a16="http://schemas.microsoft.com/office/drawing/2014/main" id="{1B5C937F-CF2F-671E-7073-B65B97A4BC92}"/>
                    </a:ext>
                  </a:extLst>
                </p:cNvPr>
                <p:cNvCxnSpPr>
                  <a:cxnSpLocks/>
                  <a:stCxn id="323" idx="6"/>
                  <a:endCxn id="285" idx="2"/>
                </p:cNvCxnSpPr>
                <p:nvPr/>
              </p:nvCxnSpPr>
              <p:spPr bwMode="auto">
                <a:xfrm flipV="1">
                  <a:off x="2423307" y="1563165"/>
                  <a:ext cx="869706" cy="23408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8" name="Straight Connector 247">
                  <a:extLst>
                    <a:ext uri="{FF2B5EF4-FFF2-40B4-BE49-F238E27FC236}">
                      <a16:creationId xmlns:a16="http://schemas.microsoft.com/office/drawing/2014/main" id="{A47DA550-F2DE-5BB5-EB38-0E058B33434D}"/>
                    </a:ext>
                  </a:extLst>
                </p:cNvPr>
                <p:cNvCxnSpPr>
                  <a:cxnSpLocks/>
                  <a:endCxn id="282" idx="2"/>
                </p:cNvCxnSpPr>
                <p:nvPr/>
              </p:nvCxnSpPr>
              <p:spPr bwMode="auto">
                <a:xfrm>
                  <a:off x="2417681" y="1781223"/>
                  <a:ext cx="875332" cy="95178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9" name="Straight Connector 248">
                  <a:extLst>
                    <a:ext uri="{FF2B5EF4-FFF2-40B4-BE49-F238E27FC236}">
                      <a16:creationId xmlns:a16="http://schemas.microsoft.com/office/drawing/2014/main" id="{FB57DE0F-46B7-7FC6-2F35-79C49428983F}"/>
                    </a:ext>
                  </a:extLst>
                </p:cNvPr>
                <p:cNvCxnSpPr>
                  <a:cxnSpLocks/>
                  <a:stCxn id="323" idx="6"/>
                  <a:endCxn id="281" idx="2"/>
                </p:cNvCxnSpPr>
                <p:nvPr/>
              </p:nvCxnSpPr>
              <p:spPr bwMode="auto">
                <a:xfrm>
                  <a:off x="2423307" y="1797245"/>
                  <a:ext cx="869708" cy="132570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0" name="Straight Connector 249">
                  <a:extLst>
                    <a:ext uri="{FF2B5EF4-FFF2-40B4-BE49-F238E27FC236}">
                      <a16:creationId xmlns:a16="http://schemas.microsoft.com/office/drawing/2014/main" id="{434DC379-FBED-6CF3-3D0D-3B50E8C65F70}"/>
                    </a:ext>
                  </a:extLst>
                </p:cNvPr>
                <p:cNvCxnSpPr>
                  <a:cxnSpLocks/>
                  <a:endCxn id="283" idx="2"/>
                </p:cNvCxnSpPr>
                <p:nvPr/>
              </p:nvCxnSpPr>
              <p:spPr bwMode="auto">
                <a:xfrm>
                  <a:off x="2417681" y="1781222"/>
                  <a:ext cx="875333" cy="56183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8" name="Group 237">
                <a:extLst>
                  <a:ext uri="{FF2B5EF4-FFF2-40B4-BE49-F238E27FC236}">
                    <a16:creationId xmlns:a16="http://schemas.microsoft.com/office/drawing/2014/main" id="{7F9451D2-456A-48A2-9A83-C9335340E031}"/>
                  </a:ext>
                </a:extLst>
              </p:cNvPr>
              <p:cNvGrpSpPr/>
              <p:nvPr/>
            </p:nvGrpSpPr>
            <p:grpSpPr>
              <a:xfrm flipV="1">
                <a:off x="5556620" y="661227"/>
                <a:ext cx="716782" cy="1759667"/>
                <a:chOff x="2387330" y="1518124"/>
                <a:chExt cx="869707" cy="1949736"/>
              </a:xfrm>
            </p:grpSpPr>
            <p:cxnSp>
              <p:nvCxnSpPr>
                <p:cNvPr id="239" name="Straight Connector 238">
                  <a:extLst>
                    <a:ext uri="{FF2B5EF4-FFF2-40B4-BE49-F238E27FC236}">
                      <a16:creationId xmlns:a16="http://schemas.microsoft.com/office/drawing/2014/main" id="{03258A6F-92D4-EDE7-7779-0E45C53D8A44}"/>
                    </a:ext>
                  </a:extLst>
                </p:cNvPr>
                <p:cNvCxnSpPr>
                  <a:cxnSpLocks/>
                  <a:stCxn id="324" idx="6"/>
                  <a:endCxn id="281" idx="2"/>
                </p:cNvCxnSpPr>
                <p:nvPr/>
              </p:nvCxnSpPr>
              <p:spPr bwMode="auto">
                <a:xfrm>
                  <a:off x="2387330" y="1752203"/>
                  <a:ext cx="869706" cy="171565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0" name="Straight Connector 239">
                  <a:extLst>
                    <a:ext uri="{FF2B5EF4-FFF2-40B4-BE49-F238E27FC236}">
                      <a16:creationId xmlns:a16="http://schemas.microsoft.com/office/drawing/2014/main" id="{8FC41121-4C8D-8D25-265C-F5D31ED05571}"/>
                    </a:ext>
                  </a:extLst>
                </p:cNvPr>
                <p:cNvCxnSpPr>
                  <a:cxnSpLocks/>
                  <a:stCxn id="324" idx="6"/>
                  <a:endCxn id="285" idx="2"/>
                </p:cNvCxnSpPr>
                <p:nvPr/>
              </p:nvCxnSpPr>
              <p:spPr bwMode="auto">
                <a:xfrm>
                  <a:off x="2387331" y="1752202"/>
                  <a:ext cx="869706" cy="1558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1" name="Straight Connector 240">
                  <a:extLst>
                    <a:ext uri="{FF2B5EF4-FFF2-40B4-BE49-F238E27FC236}">
                      <a16:creationId xmlns:a16="http://schemas.microsoft.com/office/drawing/2014/main" id="{D21F4961-D15F-D082-394D-1789A7D9B97D}"/>
                    </a:ext>
                  </a:extLst>
                </p:cNvPr>
                <p:cNvCxnSpPr>
                  <a:cxnSpLocks/>
                  <a:stCxn id="324" idx="6"/>
                  <a:endCxn id="286" idx="2"/>
                </p:cNvCxnSpPr>
                <p:nvPr/>
              </p:nvCxnSpPr>
              <p:spPr bwMode="auto">
                <a:xfrm flipV="1">
                  <a:off x="2387331" y="1518124"/>
                  <a:ext cx="869705" cy="23407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2" name="Straight Connector 241">
                  <a:extLst>
                    <a:ext uri="{FF2B5EF4-FFF2-40B4-BE49-F238E27FC236}">
                      <a16:creationId xmlns:a16="http://schemas.microsoft.com/office/drawing/2014/main" id="{B96111D7-E7A8-E498-C740-91B8A70E8697}"/>
                    </a:ext>
                  </a:extLst>
                </p:cNvPr>
                <p:cNvCxnSpPr>
                  <a:cxnSpLocks/>
                  <a:stCxn id="324" idx="6"/>
                  <a:endCxn id="283" idx="2"/>
                </p:cNvCxnSpPr>
                <p:nvPr/>
              </p:nvCxnSpPr>
              <p:spPr bwMode="auto">
                <a:xfrm>
                  <a:off x="2387331" y="1752202"/>
                  <a:ext cx="869706" cy="93576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3" name="Straight Connector 242">
                  <a:extLst>
                    <a:ext uri="{FF2B5EF4-FFF2-40B4-BE49-F238E27FC236}">
                      <a16:creationId xmlns:a16="http://schemas.microsoft.com/office/drawing/2014/main" id="{D76B4725-7E14-9A4A-C3A4-AB200A7DE442}"/>
                    </a:ext>
                  </a:extLst>
                </p:cNvPr>
                <p:cNvCxnSpPr>
                  <a:cxnSpLocks/>
                </p:cNvCxnSpPr>
                <p:nvPr/>
              </p:nvCxnSpPr>
              <p:spPr bwMode="auto">
                <a:xfrm>
                  <a:off x="2387330" y="1770091"/>
                  <a:ext cx="869706" cy="132571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4" name="Straight Connector 243">
                  <a:extLst>
                    <a:ext uri="{FF2B5EF4-FFF2-40B4-BE49-F238E27FC236}">
                      <a16:creationId xmlns:a16="http://schemas.microsoft.com/office/drawing/2014/main" id="{4B48DBE7-FB33-6A5F-D39C-C2DB5A73C422}"/>
                    </a:ext>
                  </a:extLst>
                </p:cNvPr>
                <p:cNvCxnSpPr>
                  <a:cxnSpLocks/>
                  <a:stCxn id="324" idx="6"/>
                  <a:endCxn id="284" idx="2"/>
                </p:cNvCxnSpPr>
                <p:nvPr/>
              </p:nvCxnSpPr>
              <p:spPr bwMode="auto">
                <a:xfrm>
                  <a:off x="2387331" y="1752202"/>
                  <a:ext cx="869706" cy="54581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74" name="Group 173">
              <a:extLst>
                <a:ext uri="{FF2B5EF4-FFF2-40B4-BE49-F238E27FC236}">
                  <a16:creationId xmlns:a16="http://schemas.microsoft.com/office/drawing/2014/main" id="{B227BC58-BF68-DCED-6A39-79A99081F6D9}"/>
                </a:ext>
              </a:extLst>
            </p:cNvPr>
            <p:cNvGrpSpPr/>
            <p:nvPr/>
          </p:nvGrpSpPr>
          <p:grpSpPr>
            <a:xfrm>
              <a:off x="5148250" y="1835468"/>
              <a:ext cx="242440" cy="1531631"/>
              <a:chOff x="2379918" y="1234960"/>
              <a:chExt cx="266298" cy="1392666"/>
            </a:xfrm>
          </p:grpSpPr>
          <p:sp>
            <p:nvSpPr>
              <p:cNvPr id="228" name="Oval 227">
                <a:extLst>
                  <a:ext uri="{FF2B5EF4-FFF2-40B4-BE49-F238E27FC236}">
                    <a16:creationId xmlns:a16="http://schemas.microsoft.com/office/drawing/2014/main" id="{68A147B2-8D82-40AA-C014-E29BD883B215}"/>
                  </a:ext>
                </a:extLst>
              </p:cNvPr>
              <p:cNvSpPr/>
              <p:nvPr/>
            </p:nvSpPr>
            <p:spPr bwMode="auto">
              <a:xfrm>
                <a:off x="2379918" y="1234960"/>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29" name="Oval 228">
                <a:extLst>
                  <a:ext uri="{FF2B5EF4-FFF2-40B4-BE49-F238E27FC236}">
                    <a16:creationId xmlns:a16="http://schemas.microsoft.com/office/drawing/2014/main" id="{C6D6DAD3-B077-CDF0-F5CA-80C3499727C2}"/>
                  </a:ext>
                </a:extLst>
              </p:cNvPr>
              <p:cNvSpPr/>
              <p:nvPr/>
            </p:nvSpPr>
            <p:spPr bwMode="auto">
              <a:xfrm>
                <a:off x="2379918" y="162490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30" name="Oval 229">
                <a:extLst>
                  <a:ext uri="{FF2B5EF4-FFF2-40B4-BE49-F238E27FC236}">
                    <a16:creationId xmlns:a16="http://schemas.microsoft.com/office/drawing/2014/main" id="{32665F77-7D32-4A91-61FB-3EA7D7A8FAE4}"/>
                  </a:ext>
                </a:extLst>
              </p:cNvPr>
              <p:cNvSpPr/>
              <p:nvPr/>
            </p:nvSpPr>
            <p:spPr bwMode="auto">
              <a:xfrm>
                <a:off x="2379918" y="2014853"/>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31" name="Oval 230">
                <a:extLst>
                  <a:ext uri="{FF2B5EF4-FFF2-40B4-BE49-F238E27FC236}">
                    <a16:creationId xmlns:a16="http://schemas.microsoft.com/office/drawing/2014/main" id="{9F7D40F7-A0C1-B654-6284-2C2AEAFB9B71}"/>
                  </a:ext>
                </a:extLst>
              </p:cNvPr>
              <p:cNvSpPr/>
              <p:nvPr/>
            </p:nvSpPr>
            <p:spPr bwMode="auto">
              <a:xfrm>
                <a:off x="2379918" y="2404799"/>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grpSp>
        <p:grpSp>
          <p:nvGrpSpPr>
            <p:cNvPr id="175" name="Group 174">
              <a:extLst>
                <a:ext uri="{FF2B5EF4-FFF2-40B4-BE49-F238E27FC236}">
                  <a16:creationId xmlns:a16="http://schemas.microsoft.com/office/drawing/2014/main" id="{09C636C4-EC10-B69D-BB35-6DF78BAA7835}"/>
                </a:ext>
              </a:extLst>
            </p:cNvPr>
            <p:cNvGrpSpPr/>
            <p:nvPr/>
          </p:nvGrpSpPr>
          <p:grpSpPr>
            <a:xfrm>
              <a:off x="4310553" y="1521933"/>
              <a:ext cx="842030" cy="2144283"/>
              <a:chOff x="6473861" y="661227"/>
              <a:chExt cx="762258" cy="1759667"/>
            </a:xfrm>
          </p:grpSpPr>
          <p:grpSp>
            <p:nvGrpSpPr>
              <p:cNvPr id="198" name="Group 197">
                <a:extLst>
                  <a:ext uri="{FF2B5EF4-FFF2-40B4-BE49-F238E27FC236}">
                    <a16:creationId xmlns:a16="http://schemas.microsoft.com/office/drawing/2014/main" id="{3B2D5BB0-4FCE-CDF2-A1F4-B718D9ECA8E8}"/>
                  </a:ext>
                </a:extLst>
              </p:cNvPr>
              <p:cNvGrpSpPr/>
              <p:nvPr/>
            </p:nvGrpSpPr>
            <p:grpSpPr>
              <a:xfrm>
                <a:off x="6492874" y="661227"/>
                <a:ext cx="739321" cy="1413650"/>
                <a:chOff x="3341362" y="1264250"/>
                <a:chExt cx="897056" cy="1566344"/>
              </a:xfrm>
            </p:grpSpPr>
            <p:cxnSp>
              <p:nvCxnSpPr>
                <p:cNvPr id="224" name="Straight Connector 223">
                  <a:extLst>
                    <a:ext uri="{FF2B5EF4-FFF2-40B4-BE49-F238E27FC236}">
                      <a16:creationId xmlns:a16="http://schemas.microsoft.com/office/drawing/2014/main" id="{C1AFBCE9-5EEA-64C1-5F11-261EBDA6D6F7}"/>
                    </a:ext>
                  </a:extLst>
                </p:cNvPr>
                <p:cNvCxnSpPr>
                  <a:cxnSpLocks/>
                  <a:stCxn id="281" idx="6"/>
                  <a:endCxn id="228" idx="2"/>
                </p:cNvCxnSpPr>
                <p:nvPr/>
              </p:nvCxnSpPr>
              <p:spPr bwMode="auto">
                <a:xfrm>
                  <a:off x="3341362" y="1264250"/>
                  <a:ext cx="897056" cy="39650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 name="Straight Connector 224">
                  <a:extLst>
                    <a:ext uri="{FF2B5EF4-FFF2-40B4-BE49-F238E27FC236}">
                      <a16:creationId xmlns:a16="http://schemas.microsoft.com/office/drawing/2014/main" id="{FAAAE38A-175F-6F69-1FF3-084E3763928E}"/>
                    </a:ext>
                  </a:extLst>
                </p:cNvPr>
                <p:cNvCxnSpPr>
                  <a:cxnSpLocks/>
                  <a:stCxn id="281" idx="6"/>
                  <a:endCxn id="229" idx="2"/>
                </p:cNvCxnSpPr>
                <p:nvPr/>
              </p:nvCxnSpPr>
              <p:spPr bwMode="auto">
                <a:xfrm>
                  <a:off x="3341362" y="1264250"/>
                  <a:ext cx="897056" cy="78645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6" name="Straight Connector 225">
                  <a:extLst>
                    <a:ext uri="{FF2B5EF4-FFF2-40B4-BE49-F238E27FC236}">
                      <a16:creationId xmlns:a16="http://schemas.microsoft.com/office/drawing/2014/main" id="{CD3F7E9B-B370-8006-D994-EEE1829DD77E}"/>
                    </a:ext>
                  </a:extLst>
                </p:cNvPr>
                <p:cNvCxnSpPr>
                  <a:cxnSpLocks/>
                  <a:stCxn id="281" idx="6"/>
                  <a:endCxn id="231" idx="2"/>
                </p:cNvCxnSpPr>
                <p:nvPr/>
              </p:nvCxnSpPr>
              <p:spPr bwMode="auto">
                <a:xfrm>
                  <a:off x="3341362" y="1264250"/>
                  <a:ext cx="897056" cy="156634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 name="Straight Connector 226">
                  <a:extLst>
                    <a:ext uri="{FF2B5EF4-FFF2-40B4-BE49-F238E27FC236}">
                      <a16:creationId xmlns:a16="http://schemas.microsoft.com/office/drawing/2014/main" id="{A38DDEAB-E7A4-48D1-29B4-49A32B5DEA60}"/>
                    </a:ext>
                  </a:extLst>
                </p:cNvPr>
                <p:cNvCxnSpPr>
                  <a:cxnSpLocks/>
                  <a:stCxn id="281" idx="6"/>
                  <a:endCxn id="230" idx="2"/>
                </p:cNvCxnSpPr>
                <p:nvPr/>
              </p:nvCxnSpPr>
              <p:spPr bwMode="auto">
                <a:xfrm>
                  <a:off x="3341362" y="1264250"/>
                  <a:ext cx="897056" cy="117639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99" name="Group 198">
                <a:extLst>
                  <a:ext uri="{FF2B5EF4-FFF2-40B4-BE49-F238E27FC236}">
                    <a16:creationId xmlns:a16="http://schemas.microsoft.com/office/drawing/2014/main" id="{8E1E614C-DBE8-3F12-B730-6F335E245F35}"/>
                  </a:ext>
                </a:extLst>
              </p:cNvPr>
              <p:cNvGrpSpPr/>
              <p:nvPr/>
            </p:nvGrpSpPr>
            <p:grpSpPr>
              <a:xfrm>
                <a:off x="6492877" y="1013158"/>
                <a:ext cx="743242" cy="1061716"/>
                <a:chOff x="3863670" y="2874738"/>
                <a:chExt cx="904542" cy="1176396"/>
              </a:xfrm>
            </p:grpSpPr>
            <p:cxnSp>
              <p:nvCxnSpPr>
                <p:cNvPr id="220" name="Straight Connector 219">
                  <a:extLst>
                    <a:ext uri="{FF2B5EF4-FFF2-40B4-BE49-F238E27FC236}">
                      <a16:creationId xmlns:a16="http://schemas.microsoft.com/office/drawing/2014/main" id="{50CA7AE0-7723-D412-9542-95DE5E8D98AE}"/>
                    </a:ext>
                  </a:extLst>
                </p:cNvPr>
                <p:cNvCxnSpPr>
                  <a:cxnSpLocks/>
                  <a:stCxn id="282" idx="6"/>
                  <a:endCxn id="228" idx="2"/>
                </p:cNvCxnSpPr>
                <p:nvPr/>
              </p:nvCxnSpPr>
              <p:spPr bwMode="auto">
                <a:xfrm>
                  <a:off x="3863764" y="2874740"/>
                  <a:ext cx="904448" cy="655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 name="Straight Connector 220">
                  <a:extLst>
                    <a:ext uri="{FF2B5EF4-FFF2-40B4-BE49-F238E27FC236}">
                      <a16:creationId xmlns:a16="http://schemas.microsoft.com/office/drawing/2014/main" id="{C656693F-97F4-7FF7-044C-11DF3146F77C}"/>
                    </a:ext>
                  </a:extLst>
                </p:cNvPr>
                <p:cNvCxnSpPr>
                  <a:cxnSpLocks/>
                  <a:stCxn id="282" idx="6"/>
                  <a:endCxn id="230" idx="2"/>
                </p:cNvCxnSpPr>
                <p:nvPr/>
              </p:nvCxnSpPr>
              <p:spPr bwMode="auto">
                <a:xfrm>
                  <a:off x="3863670" y="2874738"/>
                  <a:ext cx="899771" cy="78645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2" name="Straight Connector 221">
                  <a:extLst>
                    <a:ext uri="{FF2B5EF4-FFF2-40B4-BE49-F238E27FC236}">
                      <a16:creationId xmlns:a16="http://schemas.microsoft.com/office/drawing/2014/main" id="{38239144-2FCA-A0FE-155F-AD2C063AB1FF}"/>
                    </a:ext>
                  </a:extLst>
                </p:cNvPr>
                <p:cNvCxnSpPr>
                  <a:cxnSpLocks/>
                  <a:stCxn id="282" idx="6"/>
                  <a:endCxn id="231" idx="2"/>
                </p:cNvCxnSpPr>
                <p:nvPr/>
              </p:nvCxnSpPr>
              <p:spPr bwMode="auto">
                <a:xfrm>
                  <a:off x="3863764" y="2874738"/>
                  <a:ext cx="904448" cy="117639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 name="Straight Connector 222">
                  <a:extLst>
                    <a:ext uri="{FF2B5EF4-FFF2-40B4-BE49-F238E27FC236}">
                      <a16:creationId xmlns:a16="http://schemas.microsoft.com/office/drawing/2014/main" id="{AA79102A-0F2E-3AE9-4FBF-FD8DCBB6372E}"/>
                    </a:ext>
                  </a:extLst>
                </p:cNvPr>
                <p:cNvCxnSpPr>
                  <a:cxnSpLocks/>
                  <a:stCxn id="282" idx="6"/>
                  <a:endCxn id="229" idx="2"/>
                </p:cNvCxnSpPr>
                <p:nvPr/>
              </p:nvCxnSpPr>
              <p:spPr bwMode="auto">
                <a:xfrm>
                  <a:off x="3863764" y="2874740"/>
                  <a:ext cx="904448" cy="39650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0" name="Group 199">
                <a:extLst>
                  <a:ext uri="{FF2B5EF4-FFF2-40B4-BE49-F238E27FC236}">
                    <a16:creationId xmlns:a16="http://schemas.microsoft.com/office/drawing/2014/main" id="{86013422-548A-85BA-28AA-15E53A9CEEE0}"/>
                  </a:ext>
                </a:extLst>
              </p:cNvPr>
              <p:cNvGrpSpPr/>
              <p:nvPr/>
            </p:nvGrpSpPr>
            <p:grpSpPr>
              <a:xfrm>
                <a:off x="6487288" y="1019077"/>
                <a:ext cx="744908" cy="1055800"/>
                <a:chOff x="3845301" y="2478487"/>
                <a:chExt cx="911283" cy="1169841"/>
              </a:xfrm>
            </p:grpSpPr>
            <p:cxnSp>
              <p:nvCxnSpPr>
                <p:cNvPr id="216" name="Straight Connector 215">
                  <a:extLst>
                    <a:ext uri="{FF2B5EF4-FFF2-40B4-BE49-F238E27FC236}">
                      <a16:creationId xmlns:a16="http://schemas.microsoft.com/office/drawing/2014/main" id="{6C91BBE1-E01F-B71D-D2C0-EF993FDFB035}"/>
                    </a:ext>
                  </a:extLst>
                </p:cNvPr>
                <p:cNvCxnSpPr>
                  <a:cxnSpLocks/>
                  <a:stCxn id="283" idx="6"/>
                  <a:endCxn id="228" idx="2"/>
                </p:cNvCxnSpPr>
                <p:nvPr/>
              </p:nvCxnSpPr>
              <p:spPr bwMode="auto">
                <a:xfrm flipV="1">
                  <a:off x="3852136" y="2478487"/>
                  <a:ext cx="904448" cy="38339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 name="Straight Connector 216">
                  <a:extLst>
                    <a:ext uri="{FF2B5EF4-FFF2-40B4-BE49-F238E27FC236}">
                      <a16:creationId xmlns:a16="http://schemas.microsoft.com/office/drawing/2014/main" id="{8B3B3203-EB2E-3750-0426-FF8F24AA6158}"/>
                    </a:ext>
                  </a:extLst>
                </p:cNvPr>
                <p:cNvCxnSpPr>
                  <a:cxnSpLocks/>
                  <a:stCxn id="283" idx="6"/>
                  <a:endCxn id="230" idx="2"/>
                </p:cNvCxnSpPr>
                <p:nvPr/>
              </p:nvCxnSpPr>
              <p:spPr bwMode="auto">
                <a:xfrm>
                  <a:off x="3852136" y="2861879"/>
                  <a:ext cx="904448" cy="39650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8" name="Straight Connector 217">
                  <a:extLst>
                    <a:ext uri="{FF2B5EF4-FFF2-40B4-BE49-F238E27FC236}">
                      <a16:creationId xmlns:a16="http://schemas.microsoft.com/office/drawing/2014/main" id="{FEAEA8FF-1BE4-5DD3-CCF6-C875A80C9EB8}"/>
                    </a:ext>
                  </a:extLst>
                </p:cNvPr>
                <p:cNvCxnSpPr>
                  <a:cxnSpLocks/>
                  <a:endCxn id="231" idx="2"/>
                </p:cNvCxnSpPr>
                <p:nvPr/>
              </p:nvCxnSpPr>
              <p:spPr bwMode="auto">
                <a:xfrm>
                  <a:off x="3845301" y="2854207"/>
                  <a:ext cx="911283" cy="79412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 name="Straight Connector 218">
                  <a:extLst>
                    <a:ext uri="{FF2B5EF4-FFF2-40B4-BE49-F238E27FC236}">
                      <a16:creationId xmlns:a16="http://schemas.microsoft.com/office/drawing/2014/main" id="{EB870744-E0F4-5508-7FBA-BD95D82EFD86}"/>
                    </a:ext>
                  </a:extLst>
                </p:cNvPr>
                <p:cNvCxnSpPr>
                  <a:cxnSpLocks/>
                  <a:stCxn id="283" idx="6"/>
                  <a:endCxn id="229" idx="2"/>
                </p:cNvCxnSpPr>
                <p:nvPr/>
              </p:nvCxnSpPr>
              <p:spPr bwMode="auto">
                <a:xfrm>
                  <a:off x="3852136" y="2861879"/>
                  <a:ext cx="904448" cy="655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1" name="Group 200">
                <a:extLst>
                  <a:ext uri="{FF2B5EF4-FFF2-40B4-BE49-F238E27FC236}">
                    <a16:creationId xmlns:a16="http://schemas.microsoft.com/office/drawing/2014/main" id="{991AB17A-338C-1128-5C7E-DB3541750474}"/>
                  </a:ext>
                </a:extLst>
              </p:cNvPr>
              <p:cNvGrpSpPr/>
              <p:nvPr/>
            </p:nvGrpSpPr>
            <p:grpSpPr>
              <a:xfrm>
                <a:off x="6492875" y="1019077"/>
                <a:ext cx="739322" cy="1055800"/>
                <a:chOff x="3890889" y="2161700"/>
                <a:chExt cx="904449" cy="1169841"/>
              </a:xfrm>
            </p:grpSpPr>
            <p:cxnSp>
              <p:nvCxnSpPr>
                <p:cNvPr id="212" name="Straight Connector 211">
                  <a:extLst>
                    <a:ext uri="{FF2B5EF4-FFF2-40B4-BE49-F238E27FC236}">
                      <a16:creationId xmlns:a16="http://schemas.microsoft.com/office/drawing/2014/main" id="{CFAA0771-FC54-14BE-CCF7-943463FF3E5E}"/>
                    </a:ext>
                  </a:extLst>
                </p:cNvPr>
                <p:cNvCxnSpPr>
                  <a:cxnSpLocks/>
                  <a:stCxn id="284" idx="6"/>
                  <a:endCxn id="229" idx="2"/>
                </p:cNvCxnSpPr>
                <p:nvPr/>
              </p:nvCxnSpPr>
              <p:spPr bwMode="auto">
                <a:xfrm flipV="1">
                  <a:off x="3890889" y="2551647"/>
                  <a:ext cx="904448" cy="38339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 name="Straight Connector 212">
                  <a:extLst>
                    <a:ext uri="{FF2B5EF4-FFF2-40B4-BE49-F238E27FC236}">
                      <a16:creationId xmlns:a16="http://schemas.microsoft.com/office/drawing/2014/main" id="{D6D2CCBB-7816-B6D3-8351-AA66017C5D8A}"/>
                    </a:ext>
                  </a:extLst>
                </p:cNvPr>
                <p:cNvCxnSpPr>
                  <a:cxnSpLocks/>
                  <a:stCxn id="284" idx="6"/>
                  <a:endCxn id="228" idx="2"/>
                </p:cNvCxnSpPr>
                <p:nvPr/>
              </p:nvCxnSpPr>
              <p:spPr bwMode="auto">
                <a:xfrm flipV="1">
                  <a:off x="3890889" y="2161700"/>
                  <a:ext cx="904448" cy="77333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4" name="Straight Connector 213">
                  <a:extLst>
                    <a:ext uri="{FF2B5EF4-FFF2-40B4-BE49-F238E27FC236}">
                      <a16:creationId xmlns:a16="http://schemas.microsoft.com/office/drawing/2014/main" id="{EDF9984F-367B-D2EB-8747-2FD8C09A0187}"/>
                    </a:ext>
                  </a:extLst>
                </p:cNvPr>
                <p:cNvCxnSpPr>
                  <a:cxnSpLocks/>
                  <a:stCxn id="284" idx="6"/>
                  <a:endCxn id="231" idx="2"/>
                </p:cNvCxnSpPr>
                <p:nvPr/>
              </p:nvCxnSpPr>
              <p:spPr bwMode="auto">
                <a:xfrm>
                  <a:off x="3890890" y="2935038"/>
                  <a:ext cx="904448" cy="39650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 name="Straight Connector 214">
                  <a:extLst>
                    <a:ext uri="{FF2B5EF4-FFF2-40B4-BE49-F238E27FC236}">
                      <a16:creationId xmlns:a16="http://schemas.microsoft.com/office/drawing/2014/main" id="{99D71860-6C58-3906-09FF-7E08B9213B64}"/>
                    </a:ext>
                  </a:extLst>
                </p:cNvPr>
                <p:cNvCxnSpPr>
                  <a:cxnSpLocks/>
                  <a:stCxn id="284" idx="6"/>
                  <a:endCxn id="230" idx="2"/>
                </p:cNvCxnSpPr>
                <p:nvPr/>
              </p:nvCxnSpPr>
              <p:spPr bwMode="auto">
                <a:xfrm>
                  <a:off x="3890889" y="2935038"/>
                  <a:ext cx="904448" cy="655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2" name="Group 201">
                <a:extLst>
                  <a:ext uri="{FF2B5EF4-FFF2-40B4-BE49-F238E27FC236}">
                    <a16:creationId xmlns:a16="http://schemas.microsoft.com/office/drawing/2014/main" id="{03CAA933-6667-248C-6DE4-BE3C60EE78F0}"/>
                  </a:ext>
                </a:extLst>
              </p:cNvPr>
              <p:cNvGrpSpPr/>
              <p:nvPr/>
            </p:nvGrpSpPr>
            <p:grpSpPr>
              <a:xfrm flipV="1">
                <a:off x="6473861" y="1019078"/>
                <a:ext cx="758336" cy="1085108"/>
                <a:chOff x="3396118" y="1553580"/>
                <a:chExt cx="920127" cy="1202315"/>
              </a:xfrm>
            </p:grpSpPr>
            <p:cxnSp>
              <p:nvCxnSpPr>
                <p:cNvPr id="208" name="Straight Connector 207">
                  <a:extLst>
                    <a:ext uri="{FF2B5EF4-FFF2-40B4-BE49-F238E27FC236}">
                      <a16:creationId xmlns:a16="http://schemas.microsoft.com/office/drawing/2014/main" id="{54A37D2B-BC3E-CC98-7F20-20433D8D05EF}"/>
                    </a:ext>
                  </a:extLst>
                </p:cNvPr>
                <p:cNvCxnSpPr>
                  <a:cxnSpLocks/>
                  <a:endCxn id="231" idx="2"/>
                </p:cNvCxnSpPr>
                <p:nvPr/>
              </p:nvCxnSpPr>
              <p:spPr bwMode="auto">
                <a:xfrm>
                  <a:off x="3401744" y="1569604"/>
                  <a:ext cx="914499" cy="1645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9" name="Straight Connector 208">
                  <a:extLst>
                    <a:ext uri="{FF2B5EF4-FFF2-40B4-BE49-F238E27FC236}">
                      <a16:creationId xmlns:a16="http://schemas.microsoft.com/office/drawing/2014/main" id="{848AFA9D-0FCA-3304-ACFC-C5BA4119C491}"/>
                    </a:ext>
                  </a:extLst>
                </p:cNvPr>
                <p:cNvCxnSpPr>
                  <a:cxnSpLocks/>
                  <a:endCxn id="229" idx="2"/>
                </p:cNvCxnSpPr>
                <p:nvPr/>
              </p:nvCxnSpPr>
              <p:spPr bwMode="auto">
                <a:xfrm>
                  <a:off x="3396118" y="1553580"/>
                  <a:ext cx="920126" cy="8123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0" name="Straight Connector 209">
                  <a:extLst>
                    <a:ext uri="{FF2B5EF4-FFF2-40B4-BE49-F238E27FC236}">
                      <a16:creationId xmlns:a16="http://schemas.microsoft.com/office/drawing/2014/main" id="{94500FAB-23D1-B089-B60D-EB2E2228AB8E}"/>
                    </a:ext>
                  </a:extLst>
                </p:cNvPr>
                <p:cNvCxnSpPr>
                  <a:cxnSpLocks/>
                  <a:endCxn id="228" idx="2"/>
                </p:cNvCxnSpPr>
                <p:nvPr/>
              </p:nvCxnSpPr>
              <p:spPr bwMode="auto">
                <a:xfrm>
                  <a:off x="3396118" y="1553581"/>
                  <a:ext cx="920127" cy="120231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1" name="Straight Connector 210">
                  <a:extLst>
                    <a:ext uri="{FF2B5EF4-FFF2-40B4-BE49-F238E27FC236}">
                      <a16:creationId xmlns:a16="http://schemas.microsoft.com/office/drawing/2014/main" id="{5E9F728D-20CA-3292-7568-6F40D0E8757B}"/>
                    </a:ext>
                  </a:extLst>
                </p:cNvPr>
                <p:cNvCxnSpPr>
                  <a:cxnSpLocks/>
                  <a:endCxn id="230" idx="2"/>
                </p:cNvCxnSpPr>
                <p:nvPr/>
              </p:nvCxnSpPr>
              <p:spPr bwMode="auto">
                <a:xfrm>
                  <a:off x="3396118" y="1553580"/>
                  <a:ext cx="920126" cy="42242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3" name="Group 202">
                <a:extLst>
                  <a:ext uri="{FF2B5EF4-FFF2-40B4-BE49-F238E27FC236}">
                    <a16:creationId xmlns:a16="http://schemas.microsoft.com/office/drawing/2014/main" id="{E6BBE1DE-A3FB-5877-03F9-F7DB23E28882}"/>
                  </a:ext>
                </a:extLst>
              </p:cNvPr>
              <p:cNvGrpSpPr/>
              <p:nvPr/>
            </p:nvGrpSpPr>
            <p:grpSpPr>
              <a:xfrm flipV="1">
                <a:off x="6492876" y="1019077"/>
                <a:ext cx="739325" cy="1401817"/>
                <a:chOff x="3338414" y="1686986"/>
                <a:chExt cx="897058" cy="1553233"/>
              </a:xfrm>
            </p:grpSpPr>
            <p:cxnSp>
              <p:nvCxnSpPr>
                <p:cNvPr id="204" name="Straight Connector 203">
                  <a:extLst>
                    <a:ext uri="{FF2B5EF4-FFF2-40B4-BE49-F238E27FC236}">
                      <a16:creationId xmlns:a16="http://schemas.microsoft.com/office/drawing/2014/main" id="{5414221E-7D89-10EA-D17B-57897B91AAFC}"/>
                    </a:ext>
                  </a:extLst>
                </p:cNvPr>
                <p:cNvCxnSpPr>
                  <a:cxnSpLocks/>
                  <a:stCxn id="286" idx="6"/>
                  <a:endCxn id="231" idx="2"/>
                </p:cNvCxnSpPr>
                <p:nvPr/>
              </p:nvCxnSpPr>
              <p:spPr bwMode="auto">
                <a:xfrm>
                  <a:off x="3338414" y="1686986"/>
                  <a:ext cx="897053" cy="38339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5" name="Straight Connector 204">
                  <a:extLst>
                    <a:ext uri="{FF2B5EF4-FFF2-40B4-BE49-F238E27FC236}">
                      <a16:creationId xmlns:a16="http://schemas.microsoft.com/office/drawing/2014/main" id="{7A28A4CB-1AD5-33B1-7A89-0388DF63BAD4}"/>
                    </a:ext>
                  </a:extLst>
                </p:cNvPr>
                <p:cNvCxnSpPr>
                  <a:cxnSpLocks/>
                  <a:stCxn id="286" idx="6"/>
                  <a:endCxn id="228" idx="2"/>
                </p:cNvCxnSpPr>
                <p:nvPr/>
              </p:nvCxnSpPr>
              <p:spPr bwMode="auto">
                <a:xfrm>
                  <a:off x="3338418" y="1686986"/>
                  <a:ext cx="897054" cy="155323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6" name="Straight Connector 205">
                  <a:extLst>
                    <a:ext uri="{FF2B5EF4-FFF2-40B4-BE49-F238E27FC236}">
                      <a16:creationId xmlns:a16="http://schemas.microsoft.com/office/drawing/2014/main" id="{96911390-346D-9A49-6298-0D298FFE6148}"/>
                    </a:ext>
                  </a:extLst>
                </p:cNvPr>
                <p:cNvCxnSpPr>
                  <a:cxnSpLocks/>
                  <a:stCxn id="286" idx="6"/>
                  <a:endCxn id="230" idx="2"/>
                </p:cNvCxnSpPr>
                <p:nvPr/>
              </p:nvCxnSpPr>
              <p:spPr bwMode="auto">
                <a:xfrm>
                  <a:off x="3338416" y="1686986"/>
                  <a:ext cx="897054" cy="77333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7" name="Straight Connector 206">
                  <a:extLst>
                    <a:ext uri="{FF2B5EF4-FFF2-40B4-BE49-F238E27FC236}">
                      <a16:creationId xmlns:a16="http://schemas.microsoft.com/office/drawing/2014/main" id="{D76CA3E0-062E-2E6E-36AD-CF84A1FE52AF}"/>
                    </a:ext>
                  </a:extLst>
                </p:cNvPr>
                <p:cNvCxnSpPr>
                  <a:cxnSpLocks/>
                  <a:stCxn id="286" idx="6"/>
                  <a:endCxn id="229" idx="2"/>
                </p:cNvCxnSpPr>
                <p:nvPr/>
              </p:nvCxnSpPr>
              <p:spPr bwMode="auto">
                <a:xfrm>
                  <a:off x="3338418" y="1686986"/>
                  <a:ext cx="897054" cy="116328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sp>
          <p:nvSpPr>
            <p:cNvPr id="176" name="Oval 175">
              <a:extLst>
                <a:ext uri="{FF2B5EF4-FFF2-40B4-BE49-F238E27FC236}">
                  <a16:creationId xmlns:a16="http://schemas.microsoft.com/office/drawing/2014/main" id="{0668F29E-BDC2-E36B-75E6-DCA613120467}"/>
                </a:ext>
              </a:extLst>
            </p:cNvPr>
            <p:cNvSpPr/>
            <p:nvPr/>
          </p:nvSpPr>
          <p:spPr bwMode="auto">
            <a:xfrm>
              <a:off x="6207378" y="2485798"/>
              <a:ext cx="242440" cy="245061"/>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grpSp>
          <p:nvGrpSpPr>
            <p:cNvPr id="177" name="Group 176">
              <a:extLst>
                <a:ext uri="{FF2B5EF4-FFF2-40B4-BE49-F238E27FC236}">
                  <a16:creationId xmlns:a16="http://schemas.microsoft.com/office/drawing/2014/main" id="{52205037-7B63-0D82-98A6-26DECBC262AE}"/>
                </a:ext>
              </a:extLst>
            </p:cNvPr>
            <p:cNvGrpSpPr/>
            <p:nvPr/>
          </p:nvGrpSpPr>
          <p:grpSpPr>
            <a:xfrm>
              <a:off x="5390690" y="1957999"/>
              <a:ext cx="816688" cy="1286570"/>
              <a:chOff x="5390690" y="1957999"/>
              <a:chExt cx="816688" cy="1286570"/>
            </a:xfrm>
          </p:grpSpPr>
          <p:cxnSp>
            <p:nvCxnSpPr>
              <p:cNvPr id="194" name="Straight Connector 193">
                <a:extLst>
                  <a:ext uri="{FF2B5EF4-FFF2-40B4-BE49-F238E27FC236}">
                    <a16:creationId xmlns:a16="http://schemas.microsoft.com/office/drawing/2014/main" id="{7E9948CE-A5CC-2901-1EE6-B29A78F7B917}"/>
                  </a:ext>
                </a:extLst>
              </p:cNvPr>
              <p:cNvCxnSpPr>
                <a:cxnSpLocks/>
                <a:stCxn id="228" idx="6"/>
                <a:endCxn id="176" idx="2"/>
              </p:cNvCxnSpPr>
              <p:nvPr/>
            </p:nvCxnSpPr>
            <p:spPr bwMode="auto">
              <a:xfrm>
                <a:off x="5390690" y="1957999"/>
                <a:ext cx="816688" cy="65033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5" name="Straight Connector 194">
                <a:extLst>
                  <a:ext uri="{FF2B5EF4-FFF2-40B4-BE49-F238E27FC236}">
                    <a16:creationId xmlns:a16="http://schemas.microsoft.com/office/drawing/2014/main" id="{62D4EBC1-10B3-4843-96B9-B56485BDB687}"/>
                  </a:ext>
                </a:extLst>
              </p:cNvPr>
              <p:cNvCxnSpPr>
                <a:cxnSpLocks/>
                <a:stCxn id="229" idx="6"/>
                <a:endCxn id="176" idx="2"/>
              </p:cNvCxnSpPr>
              <p:nvPr/>
            </p:nvCxnSpPr>
            <p:spPr bwMode="auto">
              <a:xfrm>
                <a:off x="5390690" y="2386855"/>
                <a:ext cx="816688" cy="22147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6" name="Straight Connector 195">
                <a:extLst>
                  <a:ext uri="{FF2B5EF4-FFF2-40B4-BE49-F238E27FC236}">
                    <a16:creationId xmlns:a16="http://schemas.microsoft.com/office/drawing/2014/main" id="{FB52A67D-A45B-5718-D987-BDD31F85D3D8}"/>
                  </a:ext>
                </a:extLst>
              </p:cNvPr>
              <p:cNvCxnSpPr>
                <a:cxnSpLocks/>
                <a:stCxn id="230" idx="6"/>
                <a:endCxn id="176" idx="2"/>
              </p:cNvCxnSpPr>
              <p:nvPr/>
            </p:nvCxnSpPr>
            <p:spPr bwMode="auto">
              <a:xfrm flipV="1">
                <a:off x="5390690" y="2608329"/>
                <a:ext cx="816688" cy="20738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7" name="Straight Connector 196">
                <a:extLst>
                  <a:ext uri="{FF2B5EF4-FFF2-40B4-BE49-F238E27FC236}">
                    <a16:creationId xmlns:a16="http://schemas.microsoft.com/office/drawing/2014/main" id="{EFDD298E-9BA5-786E-CBFE-CEABB98566B3}"/>
                  </a:ext>
                </a:extLst>
              </p:cNvPr>
              <p:cNvCxnSpPr>
                <a:cxnSpLocks/>
                <a:stCxn id="231" idx="6"/>
                <a:endCxn id="176" idx="2"/>
              </p:cNvCxnSpPr>
              <p:nvPr/>
            </p:nvCxnSpPr>
            <p:spPr bwMode="auto">
              <a:xfrm flipV="1">
                <a:off x="5390690" y="2608329"/>
                <a:ext cx="816688" cy="63624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78" name="TextBox 177">
              <a:extLst>
                <a:ext uri="{FF2B5EF4-FFF2-40B4-BE49-F238E27FC236}">
                  <a16:creationId xmlns:a16="http://schemas.microsoft.com/office/drawing/2014/main" id="{3E9EB048-922E-42FD-44D5-CF05470BC507}"/>
                </a:ext>
              </a:extLst>
            </p:cNvPr>
            <p:cNvSpPr txBox="1"/>
            <p:nvPr/>
          </p:nvSpPr>
          <p:spPr>
            <a:xfrm>
              <a:off x="6839555" y="4334818"/>
              <a:ext cx="619908" cy="656607"/>
            </a:xfrm>
            <a:prstGeom prst="rect">
              <a:avLst/>
            </a:prstGeom>
            <a:noFill/>
            <a:ln w="12700">
              <a:noFill/>
            </a:ln>
          </p:spPr>
          <p:txBody>
            <a:bodyPr wrap="square" lIns="0" tIns="0" rIns="0" bIns="0" rtlCol="0">
              <a:spAutoFit/>
            </a:bodyPr>
            <a:lstStyle/>
            <a:p>
              <a:pPr algn="ctr"/>
              <a:r>
                <a:rPr lang="en-US" sz="1000" dirty="0"/>
                <a:t>Output A</a:t>
              </a:r>
              <a:endParaRPr lang="en-US" sz="1000" baseline="-25000" dirty="0"/>
            </a:p>
          </p:txBody>
        </p:sp>
        <p:grpSp>
          <p:nvGrpSpPr>
            <p:cNvPr id="179" name="Group 178">
              <a:extLst>
                <a:ext uri="{FF2B5EF4-FFF2-40B4-BE49-F238E27FC236}">
                  <a16:creationId xmlns:a16="http://schemas.microsoft.com/office/drawing/2014/main" id="{457F11C8-7319-27C7-3F4D-5A23C8730C23}"/>
                </a:ext>
              </a:extLst>
            </p:cNvPr>
            <p:cNvGrpSpPr/>
            <p:nvPr/>
          </p:nvGrpSpPr>
          <p:grpSpPr>
            <a:xfrm>
              <a:off x="3830341" y="4028017"/>
              <a:ext cx="2931550" cy="1299630"/>
              <a:chOff x="1156354" y="3219703"/>
              <a:chExt cx="2653821" cy="1066517"/>
            </a:xfrm>
          </p:grpSpPr>
          <p:sp>
            <p:nvSpPr>
              <p:cNvPr id="190" name="TextBox 189">
                <a:extLst>
                  <a:ext uri="{FF2B5EF4-FFF2-40B4-BE49-F238E27FC236}">
                    <a16:creationId xmlns:a16="http://schemas.microsoft.com/office/drawing/2014/main" id="{DB7F365D-7556-80FB-4842-CD7F775AA870}"/>
                  </a:ext>
                </a:extLst>
              </p:cNvPr>
              <p:cNvSpPr txBox="1"/>
              <p:nvPr/>
            </p:nvSpPr>
            <p:spPr>
              <a:xfrm>
                <a:off x="1156354" y="3477972"/>
                <a:ext cx="699490" cy="808248"/>
              </a:xfrm>
              <a:prstGeom prst="rect">
                <a:avLst/>
              </a:prstGeom>
              <a:noFill/>
              <a:ln w="12700">
                <a:noFill/>
              </a:ln>
            </p:spPr>
            <p:txBody>
              <a:bodyPr wrap="square" lIns="0" tIns="0" rIns="0" bIns="0" rtlCol="0">
                <a:spAutoFit/>
              </a:bodyPr>
              <a:lstStyle/>
              <a:p>
                <a:pPr algn="ctr"/>
                <a:r>
                  <a:rPr lang="en-US" sz="1000" dirty="0"/>
                  <a:t>Hidden layer [2]</a:t>
                </a:r>
                <a:endParaRPr lang="en-US" sz="1000" baseline="-25000" dirty="0"/>
              </a:p>
            </p:txBody>
          </p:sp>
          <p:sp>
            <p:nvSpPr>
              <p:cNvPr id="191" name="TextBox 190">
                <a:extLst>
                  <a:ext uri="{FF2B5EF4-FFF2-40B4-BE49-F238E27FC236}">
                    <a16:creationId xmlns:a16="http://schemas.microsoft.com/office/drawing/2014/main" id="{8BAE33EE-DB90-FD13-CB33-38C5D0C8584B}"/>
                  </a:ext>
                </a:extLst>
              </p:cNvPr>
              <p:cNvSpPr txBox="1"/>
              <p:nvPr/>
            </p:nvSpPr>
            <p:spPr>
              <a:xfrm>
                <a:off x="3116630" y="3456099"/>
                <a:ext cx="693545" cy="808247"/>
              </a:xfrm>
              <a:prstGeom prst="rect">
                <a:avLst/>
              </a:prstGeom>
              <a:noFill/>
              <a:ln w="12700">
                <a:noFill/>
              </a:ln>
            </p:spPr>
            <p:txBody>
              <a:bodyPr wrap="square" lIns="0" tIns="0" rIns="0" bIns="0" rtlCol="0">
                <a:spAutoFit/>
              </a:bodyPr>
              <a:lstStyle/>
              <a:p>
                <a:pPr algn="ctr"/>
                <a:r>
                  <a:rPr lang="en-US" sz="1000" dirty="0"/>
                  <a:t>Output layer [L]</a:t>
                </a:r>
                <a:endParaRPr lang="en-US" sz="1000" baseline="-25000" dirty="0"/>
              </a:p>
            </p:txBody>
          </p:sp>
          <p:sp>
            <p:nvSpPr>
              <p:cNvPr id="192" name="TextBox 191">
                <a:extLst>
                  <a:ext uri="{FF2B5EF4-FFF2-40B4-BE49-F238E27FC236}">
                    <a16:creationId xmlns:a16="http://schemas.microsoft.com/office/drawing/2014/main" id="{CAD82699-AFAC-F989-C2A8-327F4050D735}"/>
                  </a:ext>
                </a:extLst>
              </p:cNvPr>
              <p:cNvSpPr txBox="1"/>
              <p:nvPr/>
            </p:nvSpPr>
            <p:spPr>
              <a:xfrm>
                <a:off x="1393105" y="3234455"/>
                <a:ext cx="307849" cy="330034"/>
              </a:xfrm>
              <a:prstGeom prst="rect">
                <a:avLst/>
              </a:prstGeom>
              <a:noFill/>
              <a:ln w="12700">
                <a:noFill/>
              </a:ln>
            </p:spPr>
            <p:txBody>
              <a:bodyPr wrap="square" lIns="0" tIns="0" rIns="0" bIns="34290" rtlCol="0">
                <a:spAutoFit/>
              </a:bodyPr>
              <a:lstStyle/>
              <a:p>
                <a:pPr algn="ctr"/>
                <a:r>
                  <a:rPr lang="en-US" sz="1000" dirty="0"/>
                  <a:t>N</a:t>
                </a:r>
                <a:r>
                  <a:rPr lang="en-US" sz="1000" baseline="-25000" dirty="0"/>
                  <a:t>2</a:t>
                </a:r>
              </a:p>
            </p:txBody>
          </p:sp>
          <p:sp>
            <p:nvSpPr>
              <p:cNvPr id="193" name="TextBox 192">
                <a:extLst>
                  <a:ext uri="{FF2B5EF4-FFF2-40B4-BE49-F238E27FC236}">
                    <a16:creationId xmlns:a16="http://schemas.microsoft.com/office/drawing/2014/main" id="{B862568E-F529-E5AE-2AFE-203126C4B2D0}"/>
                  </a:ext>
                </a:extLst>
              </p:cNvPr>
              <p:cNvSpPr txBox="1"/>
              <p:nvPr/>
            </p:nvSpPr>
            <p:spPr>
              <a:xfrm>
                <a:off x="3339367" y="3219703"/>
                <a:ext cx="307849" cy="330034"/>
              </a:xfrm>
              <a:prstGeom prst="rect">
                <a:avLst/>
              </a:prstGeom>
              <a:noFill/>
              <a:ln w="12700">
                <a:noFill/>
              </a:ln>
            </p:spPr>
            <p:txBody>
              <a:bodyPr wrap="square" lIns="0" tIns="0" rIns="0" bIns="34290" rtlCol="0">
                <a:spAutoFit/>
              </a:bodyPr>
              <a:lstStyle/>
              <a:p>
                <a:pPr algn="ctr"/>
                <a:r>
                  <a:rPr lang="en-US" sz="1000" dirty="0"/>
                  <a:t>N</a:t>
                </a:r>
                <a:r>
                  <a:rPr lang="en-US" sz="1000" baseline="-25000" dirty="0"/>
                  <a:t>L</a:t>
                </a:r>
              </a:p>
            </p:txBody>
          </p:sp>
        </p:grpSp>
        <p:cxnSp>
          <p:nvCxnSpPr>
            <p:cNvPr id="180" name="Straight Connector 179">
              <a:extLst>
                <a:ext uri="{FF2B5EF4-FFF2-40B4-BE49-F238E27FC236}">
                  <a16:creationId xmlns:a16="http://schemas.microsoft.com/office/drawing/2014/main" id="{EA755B78-0084-9C41-84FC-8A4035101A13}"/>
                </a:ext>
              </a:extLst>
            </p:cNvPr>
            <p:cNvCxnSpPr/>
            <p:nvPr/>
          </p:nvCxnSpPr>
          <p:spPr bwMode="auto">
            <a:xfrm>
              <a:off x="6445485" y="2613661"/>
              <a:ext cx="550431" cy="6315"/>
            </a:xfrm>
            <a:prstGeom prst="line">
              <a:avLst/>
            </a:prstGeom>
            <a:solidFill>
              <a:schemeClr val="accent1"/>
            </a:solidFill>
            <a:ln w="12700" cap="flat" cmpd="sng" algn="ctr">
              <a:solidFill>
                <a:schemeClr val="tx1"/>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1" name="TextBox 180">
              <a:extLst>
                <a:ext uri="{FF2B5EF4-FFF2-40B4-BE49-F238E27FC236}">
                  <a16:creationId xmlns:a16="http://schemas.microsoft.com/office/drawing/2014/main" id="{A54F48A9-F0F0-3AA5-0C1C-11BCCEBD5B33}"/>
                </a:ext>
              </a:extLst>
            </p:cNvPr>
            <p:cNvSpPr txBox="1"/>
            <p:nvPr/>
          </p:nvSpPr>
          <p:spPr>
            <a:xfrm>
              <a:off x="6448665" y="3188941"/>
              <a:ext cx="865168" cy="984909"/>
            </a:xfrm>
            <a:prstGeom prst="rect">
              <a:avLst/>
            </a:prstGeom>
            <a:noFill/>
          </p:spPr>
          <p:txBody>
            <a:bodyPr wrap="square" lIns="0" tIns="0" rIns="0" bIns="0" rtlCol="0">
              <a:spAutoFit/>
            </a:bodyPr>
            <a:lstStyle/>
            <a:p>
              <a:r>
                <a:rPr lang="en-US" sz="1000" dirty="0"/>
                <a:t>Target output   Y</a:t>
              </a:r>
            </a:p>
          </p:txBody>
        </p:sp>
        <p:sp>
          <p:nvSpPr>
            <p:cNvPr id="182" name="Up-Down Arrow 43">
              <a:extLst>
                <a:ext uri="{FF2B5EF4-FFF2-40B4-BE49-F238E27FC236}">
                  <a16:creationId xmlns:a16="http://schemas.microsoft.com/office/drawing/2014/main" id="{690848C1-8ECB-DC73-35A0-2240AF5490E1}"/>
                </a:ext>
              </a:extLst>
            </p:cNvPr>
            <p:cNvSpPr/>
            <p:nvPr/>
          </p:nvSpPr>
          <p:spPr bwMode="auto">
            <a:xfrm>
              <a:off x="7086737" y="3062373"/>
              <a:ext cx="176139" cy="304726"/>
            </a:xfrm>
            <a:prstGeom prst="upDownArrow">
              <a:avLst/>
            </a:prstGeom>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183" name="TextBox 182">
              <a:extLst>
                <a:ext uri="{FF2B5EF4-FFF2-40B4-BE49-F238E27FC236}">
                  <a16:creationId xmlns:a16="http://schemas.microsoft.com/office/drawing/2014/main" id="{A37BFF7A-62FD-D28E-9533-FD9B0F618395}"/>
                </a:ext>
              </a:extLst>
            </p:cNvPr>
            <p:cNvSpPr txBox="1"/>
            <p:nvPr/>
          </p:nvSpPr>
          <p:spPr>
            <a:xfrm>
              <a:off x="6999097" y="2802508"/>
              <a:ext cx="242441" cy="402171"/>
            </a:xfrm>
            <a:prstGeom prst="rect">
              <a:avLst/>
            </a:prstGeom>
            <a:noFill/>
            <a:ln w="12700">
              <a:noFill/>
            </a:ln>
          </p:spPr>
          <p:txBody>
            <a:bodyPr wrap="square" lIns="0" tIns="0" rIns="0" bIns="34290" rtlCol="0">
              <a:spAutoFit/>
            </a:bodyPr>
            <a:lstStyle/>
            <a:p>
              <a:pPr algn="r"/>
              <a:r>
                <a:rPr lang="en-US" sz="1000" dirty="0"/>
                <a:t>A</a:t>
              </a:r>
            </a:p>
          </p:txBody>
        </p:sp>
        <p:sp>
          <p:nvSpPr>
            <p:cNvPr id="184" name="TextBox 183">
              <a:extLst>
                <a:ext uri="{FF2B5EF4-FFF2-40B4-BE49-F238E27FC236}">
                  <a16:creationId xmlns:a16="http://schemas.microsoft.com/office/drawing/2014/main" id="{B88F21DB-B8ED-F03F-2259-2231D6F5A4F6}"/>
                </a:ext>
              </a:extLst>
            </p:cNvPr>
            <p:cNvSpPr txBox="1"/>
            <p:nvPr/>
          </p:nvSpPr>
          <p:spPr>
            <a:xfrm>
              <a:off x="7004740" y="2473077"/>
              <a:ext cx="334378" cy="426794"/>
            </a:xfrm>
            <a:prstGeom prst="rect">
              <a:avLst/>
            </a:prstGeom>
            <a:noFill/>
            <a:ln w="12700">
              <a:solidFill>
                <a:schemeClr val="tx1"/>
              </a:solidFill>
            </a:ln>
          </p:spPr>
          <p:txBody>
            <a:bodyPr wrap="square" lIns="0" tIns="0" rIns="0" bIns="45720" rtlCol="0">
              <a:spAutoFit/>
            </a:bodyPr>
            <a:lstStyle/>
            <a:p>
              <a:pPr algn="ctr"/>
              <a:r>
                <a:rPr lang="en-US" sz="1000" dirty="0"/>
                <a:t>a</a:t>
              </a:r>
            </a:p>
          </p:txBody>
        </p:sp>
        <p:sp>
          <p:nvSpPr>
            <p:cNvPr id="185" name="TextBox 184">
              <a:extLst>
                <a:ext uri="{FF2B5EF4-FFF2-40B4-BE49-F238E27FC236}">
                  <a16:creationId xmlns:a16="http://schemas.microsoft.com/office/drawing/2014/main" id="{E9C91E02-F805-B4D2-F683-E69B26B313D0}"/>
                </a:ext>
              </a:extLst>
            </p:cNvPr>
            <p:cNvSpPr txBox="1"/>
            <p:nvPr/>
          </p:nvSpPr>
          <p:spPr>
            <a:xfrm>
              <a:off x="4872164" y="4334818"/>
              <a:ext cx="772693" cy="984909"/>
            </a:xfrm>
            <a:prstGeom prst="rect">
              <a:avLst/>
            </a:prstGeom>
            <a:noFill/>
            <a:ln w="12700">
              <a:noFill/>
            </a:ln>
          </p:spPr>
          <p:txBody>
            <a:bodyPr wrap="square" lIns="0" tIns="0" rIns="0" bIns="0" rtlCol="0">
              <a:spAutoFit/>
            </a:bodyPr>
            <a:lstStyle/>
            <a:p>
              <a:pPr algn="ctr"/>
              <a:r>
                <a:rPr lang="en-US" sz="1000" dirty="0"/>
                <a:t>Hidden layer [3]</a:t>
              </a:r>
              <a:endParaRPr lang="en-US" sz="1000" baseline="-25000" dirty="0"/>
            </a:p>
          </p:txBody>
        </p:sp>
        <p:sp>
          <p:nvSpPr>
            <p:cNvPr id="186" name="TextBox 185">
              <a:extLst>
                <a:ext uri="{FF2B5EF4-FFF2-40B4-BE49-F238E27FC236}">
                  <a16:creationId xmlns:a16="http://schemas.microsoft.com/office/drawing/2014/main" id="{4BE871B6-24B0-376C-43B8-B66871FB9E76}"/>
                </a:ext>
              </a:extLst>
            </p:cNvPr>
            <p:cNvSpPr txBox="1"/>
            <p:nvPr/>
          </p:nvSpPr>
          <p:spPr>
            <a:xfrm>
              <a:off x="5133691" y="4038073"/>
              <a:ext cx="340066" cy="402171"/>
            </a:xfrm>
            <a:prstGeom prst="rect">
              <a:avLst/>
            </a:prstGeom>
            <a:noFill/>
            <a:ln w="12700">
              <a:noFill/>
            </a:ln>
          </p:spPr>
          <p:txBody>
            <a:bodyPr wrap="square" lIns="0" tIns="0" rIns="0" bIns="34290" rtlCol="0">
              <a:spAutoFit/>
            </a:bodyPr>
            <a:lstStyle/>
            <a:p>
              <a:pPr algn="ctr"/>
              <a:r>
                <a:rPr lang="en-US" sz="1000" dirty="0"/>
                <a:t>N</a:t>
              </a:r>
              <a:r>
                <a:rPr lang="en-US" sz="1000" baseline="-25000" dirty="0"/>
                <a:t>3</a:t>
              </a:r>
            </a:p>
          </p:txBody>
        </p:sp>
        <p:sp>
          <p:nvSpPr>
            <p:cNvPr id="187" name="TextBox 186">
              <a:extLst>
                <a:ext uri="{FF2B5EF4-FFF2-40B4-BE49-F238E27FC236}">
                  <a16:creationId xmlns:a16="http://schemas.microsoft.com/office/drawing/2014/main" id="{A5926EC5-C4C4-F812-E089-F3FDAEA9FC60}"/>
                </a:ext>
              </a:extLst>
            </p:cNvPr>
            <p:cNvSpPr txBox="1"/>
            <p:nvPr/>
          </p:nvSpPr>
          <p:spPr>
            <a:xfrm>
              <a:off x="3406986" y="960471"/>
              <a:ext cx="666647" cy="402171"/>
            </a:xfrm>
            <a:prstGeom prst="rect">
              <a:avLst/>
            </a:prstGeom>
            <a:noFill/>
            <a:ln w="12700">
              <a:noFill/>
            </a:ln>
          </p:spPr>
          <p:txBody>
            <a:bodyPr wrap="square" lIns="0" tIns="0" rIns="0" bIns="34290" rtlCol="0">
              <a:spAutoFit/>
            </a:bodyPr>
            <a:lstStyle/>
            <a:p>
              <a:pPr algn="ctr"/>
              <a:r>
                <a:rPr lang="en-US" sz="1000" dirty="0"/>
                <a:t>W </a:t>
              </a:r>
              <a:r>
                <a:rPr lang="en-US" sz="1000" baseline="30000" dirty="0"/>
                <a:t>[2]</a:t>
              </a:r>
            </a:p>
          </p:txBody>
        </p:sp>
        <p:sp>
          <p:nvSpPr>
            <p:cNvPr id="188" name="TextBox 187">
              <a:extLst>
                <a:ext uri="{FF2B5EF4-FFF2-40B4-BE49-F238E27FC236}">
                  <a16:creationId xmlns:a16="http://schemas.microsoft.com/office/drawing/2014/main" id="{442433D8-A5B2-6674-15D0-0C378F42D201}"/>
                </a:ext>
              </a:extLst>
            </p:cNvPr>
            <p:cNvSpPr txBox="1"/>
            <p:nvPr/>
          </p:nvSpPr>
          <p:spPr>
            <a:xfrm>
              <a:off x="4331646" y="965521"/>
              <a:ext cx="666647" cy="402171"/>
            </a:xfrm>
            <a:prstGeom prst="rect">
              <a:avLst/>
            </a:prstGeom>
            <a:noFill/>
            <a:ln w="12700">
              <a:noFill/>
            </a:ln>
          </p:spPr>
          <p:txBody>
            <a:bodyPr wrap="square" lIns="0" tIns="0" rIns="0" bIns="34290" rtlCol="0">
              <a:spAutoFit/>
            </a:bodyPr>
            <a:lstStyle/>
            <a:p>
              <a:pPr algn="ctr"/>
              <a:r>
                <a:rPr lang="en-US" sz="1000" dirty="0"/>
                <a:t>W</a:t>
              </a:r>
              <a:r>
                <a:rPr lang="en-US" sz="1000" baseline="-25000" dirty="0"/>
                <a:t> </a:t>
              </a:r>
              <a:r>
                <a:rPr lang="en-US" sz="1000" baseline="30000" dirty="0"/>
                <a:t>[3]</a:t>
              </a:r>
            </a:p>
          </p:txBody>
        </p:sp>
        <p:sp>
          <p:nvSpPr>
            <p:cNvPr id="189" name="TextBox 188">
              <a:extLst>
                <a:ext uri="{FF2B5EF4-FFF2-40B4-BE49-F238E27FC236}">
                  <a16:creationId xmlns:a16="http://schemas.microsoft.com/office/drawing/2014/main" id="{A82F8EEE-55E5-E5E0-2249-64F93EFD4510}"/>
                </a:ext>
              </a:extLst>
            </p:cNvPr>
            <p:cNvSpPr txBox="1"/>
            <p:nvPr/>
          </p:nvSpPr>
          <p:spPr>
            <a:xfrm>
              <a:off x="5453606" y="960471"/>
              <a:ext cx="666647" cy="402171"/>
            </a:xfrm>
            <a:prstGeom prst="rect">
              <a:avLst/>
            </a:prstGeom>
            <a:noFill/>
            <a:ln w="12700">
              <a:noFill/>
            </a:ln>
          </p:spPr>
          <p:txBody>
            <a:bodyPr wrap="square" lIns="0" tIns="0" rIns="0" bIns="34290" rtlCol="0">
              <a:spAutoFit/>
            </a:bodyPr>
            <a:lstStyle/>
            <a:p>
              <a:pPr algn="ctr"/>
              <a:r>
                <a:rPr lang="en-US" sz="1000" dirty="0"/>
                <a:t>W</a:t>
              </a:r>
              <a:r>
                <a:rPr lang="en-US" sz="1000" baseline="-25000" dirty="0"/>
                <a:t> </a:t>
              </a:r>
              <a:r>
                <a:rPr lang="en-US" sz="1000" baseline="30000" dirty="0"/>
                <a:t>[L]</a:t>
              </a:r>
            </a:p>
          </p:txBody>
        </p:sp>
      </p:grpSp>
      <p:sp>
        <p:nvSpPr>
          <p:cNvPr id="327" name="TextBox 326">
            <a:extLst>
              <a:ext uri="{FF2B5EF4-FFF2-40B4-BE49-F238E27FC236}">
                <a16:creationId xmlns:a16="http://schemas.microsoft.com/office/drawing/2014/main" id="{3B3314C2-4A73-1096-8516-9DF55EAC7BEC}"/>
              </a:ext>
            </a:extLst>
          </p:cNvPr>
          <p:cNvSpPr txBox="1"/>
          <p:nvPr/>
        </p:nvSpPr>
        <p:spPr>
          <a:xfrm>
            <a:off x="583149" y="4427121"/>
            <a:ext cx="4711875" cy="276999"/>
          </a:xfrm>
          <a:prstGeom prst="rect">
            <a:avLst/>
          </a:prstGeom>
          <a:noFill/>
        </p:spPr>
        <p:txBody>
          <a:bodyPr wrap="square">
            <a:spAutoFit/>
          </a:bodyPr>
          <a:lstStyle/>
          <a:p>
            <a:r>
              <a:rPr lang="en-US" sz="1200" dirty="0"/>
              <a:t>https://www.deeplearning.ai/ai-notes/initialization/index.html</a:t>
            </a:r>
          </a:p>
        </p:txBody>
      </p:sp>
    </p:spTree>
    <p:extLst>
      <p:ext uri="{BB962C8B-B14F-4D97-AF65-F5344CB8AC3E}">
        <p14:creationId xmlns:p14="http://schemas.microsoft.com/office/powerpoint/2010/main" val="2861958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FFB8-AF40-9E49-2B24-5492AF9E4E7C}"/>
              </a:ext>
            </a:extLst>
          </p:cNvPr>
          <p:cNvSpPr>
            <a:spLocks noGrp="1"/>
          </p:cNvSpPr>
          <p:nvPr>
            <p:ph type="title"/>
          </p:nvPr>
        </p:nvSpPr>
        <p:spPr>
          <a:xfrm>
            <a:off x="1828799" y="285750"/>
            <a:ext cx="6948645" cy="490538"/>
          </a:xfrm>
        </p:spPr>
        <p:txBody>
          <a:bodyPr/>
          <a:lstStyle/>
          <a:p>
            <a:r>
              <a:rPr lang="en-US" dirty="0"/>
              <a:t>Initializing Neural Networks</a:t>
            </a:r>
          </a:p>
        </p:txBody>
      </p:sp>
      <p:sp>
        <p:nvSpPr>
          <p:cNvPr id="3" name="Content Placeholder 2">
            <a:extLst>
              <a:ext uri="{FF2B5EF4-FFF2-40B4-BE49-F238E27FC236}">
                <a16:creationId xmlns:a16="http://schemas.microsoft.com/office/drawing/2014/main" id="{DF9E8233-AE17-83E0-0AA7-65B435F8CA54}"/>
              </a:ext>
            </a:extLst>
          </p:cNvPr>
          <p:cNvSpPr>
            <a:spLocks noGrp="1"/>
          </p:cNvSpPr>
          <p:nvPr>
            <p:ph sz="quarter" idx="10"/>
          </p:nvPr>
        </p:nvSpPr>
        <p:spPr>
          <a:xfrm>
            <a:off x="291346" y="904517"/>
            <a:ext cx="4901332" cy="1220055"/>
          </a:xfrm>
        </p:spPr>
        <p:txBody>
          <a:bodyPr/>
          <a:lstStyle/>
          <a:p>
            <a:r>
              <a:rPr lang="en-US" dirty="0"/>
              <a:t>Initialization can have a significant impact on convergence in training deep neural networks. </a:t>
            </a:r>
          </a:p>
          <a:p>
            <a:r>
              <a:rPr lang="en-US" dirty="0"/>
              <a:t>Simple initialization schemes have been found to accelerate training, but they require some care to avoid common pitfalls. </a:t>
            </a:r>
          </a:p>
        </p:txBody>
      </p:sp>
      <p:sp>
        <p:nvSpPr>
          <p:cNvPr id="328" name="Content Placeholder 327">
            <a:extLst>
              <a:ext uri="{FF2B5EF4-FFF2-40B4-BE49-F238E27FC236}">
                <a16:creationId xmlns:a16="http://schemas.microsoft.com/office/drawing/2014/main" id="{7E42E353-94B5-64F4-5662-13F8FE5D823B}"/>
              </a:ext>
            </a:extLst>
          </p:cNvPr>
          <p:cNvSpPr>
            <a:spLocks noGrp="1"/>
          </p:cNvSpPr>
          <p:nvPr>
            <p:ph sz="quarter" idx="11"/>
          </p:nvPr>
        </p:nvSpPr>
        <p:spPr>
          <a:xfrm>
            <a:off x="264842" y="3055440"/>
            <a:ext cx="8726758" cy="1404179"/>
          </a:xfrm>
        </p:spPr>
        <p:txBody>
          <a:bodyPr/>
          <a:lstStyle/>
          <a:p>
            <a:r>
              <a:rPr lang="en-US" dirty="0"/>
              <a:t>There are the following issues related to the neural network initialization:</a:t>
            </a:r>
          </a:p>
          <a:p>
            <a:pPr marL="857250" lvl="1" indent="-514350">
              <a:buClr>
                <a:schemeClr val="tx1"/>
              </a:buClr>
              <a:buSzPct val="100000"/>
              <a:buFont typeface="+mj-lt"/>
              <a:buAutoNum type="romanUcPeriod"/>
            </a:pPr>
            <a:r>
              <a:rPr lang="en-US" dirty="0"/>
              <a:t>The importance of effective initialization</a:t>
            </a:r>
          </a:p>
          <a:p>
            <a:pPr marL="857250" lvl="1" indent="-514350">
              <a:buClr>
                <a:schemeClr val="tx1"/>
              </a:buClr>
              <a:buSzPct val="100000"/>
              <a:buFont typeface="+mj-lt"/>
              <a:buAutoNum type="romanUcPeriod"/>
            </a:pPr>
            <a:r>
              <a:rPr lang="en-US" dirty="0"/>
              <a:t>The problem of exploding or vanishing gradients</a:t>
            </a:r>
          </a:p>
          <a:p>
            <a:pPr marL="857250" lvl="1" indent="-514350">
              <a:buClr>
                <a:schemeClr val="tx1"/>
              </a:buClr>
              <a:buSzPct val="100000"/>
              <a:buFont typeface="+mj-lt"/>
              <a:buAutoNum type="romanUcPeriod"/>
            </a:pPr>
            <a:r>
              <a:rPr lang="en-US" dirty="0"/>
              <a:t>What is proper initialization?</a:t>
            </a:r>
          </a:p>
          <a:p>
            <a:pPr marL="857250" lvl="1" indent="-514350">
              <a:buClr>
                <a:schemeClr val="tx1"/>
              </a:buClr>
              <a:buSzPct val="100000"/>
              <a:buFont typeface="+mj-lt"/>
              <a:buAutoNum type="romanUcPeriod"/>
            </a:pPr>
            <a:r>
              <a:rPr lang="en-US" dirty="0"/>
              <a:t>Mathematical justification for Xavier initialization</a:t>
            </a:r>
          </a:p>
          <a:p>
            <a:endParaRPr lang="en-US" dirty="0"/>
          </a:p>
        </p:txBody>
      </p:sp>
      <p:grpSp>
        <p:nvGrpSpPr>
          <p:cNvPr id="167" name="Group 166">
            <a:extLst>
              <a:ext uri="{FF2B5EF4-FFF2-40B4-BE49-F238E27FC236}">
                <a16:creationId xmlns:a16="http://schemas.microsoft.com/office/drawing/2014/main" id="{596E79FD-26FB-3775-3450-95B70327D7FE}"/>
              </a:ext>
            </a:extLst>
          </p:cNvPr>
          <p:cNvGrpSpPr/>
          <p:nvPr/>
        </p:nvGrpSpPr>
        <p:grpSpPr>
          <a:xfrm>
            <a:off x="5715000" y="895588"/>
            <a:ext cx="3182367" cy="2047637"/>
            <a:chOff x="1676400" y="960471"/>
            <a:chExt cx="5783063" cy="4368398"/>
          </a:xfrm>
        </p:grpSpPr>
        <p:grpSp>
          <p:nvGrpSpPr>
            <p:cNvPr id="168" name="Group 167">
              <a:extLst>
                <a:ext uri="{FF2B5EF4-FFF2-40B4-BE49-F238E27FC236}">
                  <a16:creationId xmlns:a16="http://schemas.microsoft.com/office/drawing/2014/main" id="{52080216-B0A4-073C-5AA7-BD60C33E0B52}"/>
                </a:ext>
              </a:extLst>
            </p:cNvPr>
            <p:cNvGrpSpPr/>
            <p:nvPr/>
          </p:nvGrpSpPr>
          <p:grpSpPr>
            <a:xfrm>
              <a:off x="3054882" y="1141965"/>
              <a:ext cx="242440" cy="2818202"/>
              <a:chOff x="2379918" y="845013"/>
              <a:chExt cx="266298" cy="2562506"/>
            </a:xfrm>
          </p:grpSpPr>
          <p:sp>
            <p:nvSpPr>
              <p:cNvPr id="321" name="Oval 320">
                <a:extLst>
                  <a:ext uri="{FF2B5EF4-FFF2-40B4-BE49-F238E27FC236}">
                    <a16:creationId xmlns:a16="http://schemas.microsoft.com/office/drawing/2014/main" id="{E732D753-73DD-3FA9-804F-9296738C2141}"/>
                  </a:ext>
                </a:extLst>
              </p:cNvPr>
              <p:cNvSpPr/>
              <p:nvPr/>
            </p:nvSpPr>
            <p:spPr bwMode="auto">
              <a:xfrm>
                <a:off x="2379918" y="845013"/>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2" name="Oval 321">
                <a:extLst>
                  <a:ext uri="{FF2B5EF4-FFF2-40B4-BE49-F238E27FC236}">
                    <a16:creationId xmlns:a16="http://schemas.microsoft.com/office/drawing/2014/main" id="{57C39F75-3109-3F10-5F5D-36A177AE815F}"/>
                  </a:ext>
                </a:extLst>
              </p:cNvPr>
              <p:cNvSpPr/>
              <p:nvPr/>
            </p:nvSpPr>
            <p:spPr bwMode="auto">
              <a:xfrm>
                <a:off x="2379918" y="1234960"/>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3" name="Oval 322">
                <a:extLst>
                  <a:ext uri="{FF2B5EF4-FFF2-40B4-BE49-F238E27FC236}">
                    <a16:creationId xmlns:a16="http://schemas.microsoft.com/office/drawing/2014/main" id="{19D01265-E24B-16F4-AF97-5B96599D9776}"/>
                  </a:ext>
                </a:extLst>
              </p:cNvPr>
              <p:cNvSpPr/>
              <p:nvPr/>
            </p:nvSpPr>
            <p:spPr bwMode="auto">
              <a:xfrm>
                <a:off x="2379918" y="162490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4" name="Oval 323">
                <a:extLst>
                  <a:ext uri="{FF2B5EF4-FFF2-40B4-BE49-F238E27FC236}">
                    <a16:creationId xmlns:a16="http://schemas.microsoft.com/office/drawing/2014/main" id="{D7F87262-3F06-3C61-7238-E2118BD937F7}"/>
                  </a:ext>
                </a:extLst>
              </p:cNvPr>
              <p:cNvSpPr/>
              <p:nvPr/>
            </p:nvSpPr>
            <p:spPr bwMode="auto">
              <a:xfrm>
                <a:off x="2379918" y="2014853"/>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5" name="Oval 324">
                <a:extLst>
                  <a:ext uri="{FF2B5EF4-FFF2-40B4-BE49-F238E27FC236}">
                    <a16:creationId xmlns:a16="http://schemas.microsoft.com/office/drawing/2014/main" id="{986915D5-592E-C9EE-9715-C6774EAB6CE9}"/>
                  </a:ext>
                </a:extLst>
              </p:cNvPr>
              <p:cNvSpPr/>
              <p:nvPr/>
            </p:nvSpPr>
            <p:spPr bwMode="auto">
              <a:xfrm>
                <a:off x="2379918" y="2404799"/>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6" name="Oval 325">
                <a:extLst>
                  <a:ext uri="{FF2B5EF4-FFF2-40B4-BE49-F238E27FC236}">
                    <a16:creationId xmlns:a16="http://schemas.microsoft.com/office/drawing/2014/main" id="{29B7C07C-664E-ED06-6D0D-D80F4C654DA8}"/>
                  </a:ext>
                </a:extLst>
              </p:cNvPr>
              <p:cNvSpPr/>
              <p:nvPr/>
            </p:nvSpPr>
            <p:spPr bwMode="auto">
              <a:xfrm>
                <a:off x="2379918" y="279474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327" name="Oval 326">
                <a:extLst>
                  <a:ext uri="{FF2B5EF4-FFF2-40B4-BE49-F238E27FC236}">
                    <a16:creationId xmlns:a16="http://schemas.microsoft.com/office/drawing/2014/main" id="{109C69D8-9B09-A595-9ED2-D3234616A5B9}"/>
                  </a:ext>
                </a:extLst>
              </p:cNvPr>
              <p:cNvSpPr/>
              <p:nvPr/>
            </p:nvSpPr>
            <p:spPr bwMode="auto">
              <a:xfrm>
                <a:off x="2379918" y="3184692"/>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grpSp>
        <p:grpSp>
          <p:nvGrpSpPr>
            <p:cNvPr id="169" name="Group 168">
              <a:extLst>
                <a:ext uri="{FF2B5EF4-FFF2-40B4-BE49-F238E27FC236}">
                  <a16:creationId xmlns:a16="http://schemas.microsoft.com/office/drawing/2014/main" id="{C7FE1A1D-9183-24F8-D352-CE34D50B28AF}"/>
                </a:ext>
              </a:extLst>
            </p:cNvPr>
            <p:cNvGrpSpPr/>
            <p:nvPr/>
          </p:nvGrpSpPr>
          <p:grpSpPr>
            <a:xfrm>
              <a:off x="2223136" y="1264494"/>
              <a:ext cx="867250" cy="2659785"/>
              <a:chOff x="1466309" y="948509"/>
              <a:chExt cx="952588" cy="2418467"/>
            </a:xfrm>
          </p:grpSpPr>
          <p:grpSp>
            <p:nvGrpSpPr>
              <p:cNvPr id="297" name="Group 296">
                <a:extLst>
                  <a:ext uri="{FF2B5EF4-FFF2-40B4-BE49-F238E27FC236}">
                    <a16:creationId xmlns:a16="http://schemas.microsoft.com/office/drawing/2014/main" id="{63B72EB5-2B36-A423-C70C-C7EAE26C1AE8}"/>
                  </a:ext>
                </a:extLst>
              </p:cNvPr>
              <p:cNvGrpSpPr/>
              <p:nvPr/>
            </p:nvGrpSpPr>
            <p:grpSpPr>
              <a:xfrm>
                <a:off x="1469292" y="948509"/>
                <a:ext cx="910608" cy="2339685"/>
                <a:chOff x="1469292" y="948509"/>
                <a:chExt cx="910608" cy="2339685"/>
              </a:xfrm>
            </p:grpSpPr>
            <p:cxnSp>
              <p:nvCxnSpPr>
                <p:cNvPr id="314" name="Straight Connector 313">
                  <a:extLst>
                    <a:ext uri="{FF2B5EF4-FFF2-40B4-BE49-F238E27FC236}">
                      <a16:creationId xmlns:a16="http://schemas.microsoft.com/office/drawing/2014/main" id="{DF966B31-150C-32DB-E18B-B728E71D2F91}"/>
                    </a:ext>
                  </a:extLst>
                </p:cNvPr>
                <p:cNvCxnSpPr>
                  <a:cxnSpLocks/>
                  <a:stCxn id="293" idx="3"/>
                  <a:endCxn id="321" idx="2"/>
                </p:cNvCxnSpPr>
                <p:nvPr/>
              </p:nvCxnSpPr>
              <p:spPr bwMode="auto">
                <a:xfrm flipV="1">
                  <a:off x="1469292" y="948509"/>
                  <a:ext cx="910608" cy="46816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5" name="Straight Connector 314">
                  <a:extLst>
                    <a:ext uri="{FF2B5EF4-FFF2-40B4-BE49-F238E27FC236}">
                      <a16:creationId xmlns:a16="http://schemas.microsoft.com/office/drawing/2014/main" id="{1F6C70F7-6BE6-DF5A-8247-CC484ED45655}"/>
                    </a:ext>
                  </a:extLst>
                </p:cNvPr>
                <p:cNvCxnSpPr>
                  <a:cxnSpLocks/>
                  <a:stCxn id="293" idx="3"/>
                  <a:endCxn id="323" idx="2"/>
                </p:cNvCxnSpPr>
                <p:nvPr/>
              </p:nvCxnSpPr>
              <p:spPr bwMode="auto">
                <a:xfrm>
                  <a:off x="1469292" y="1416673"/>
                  <a:ext cx="910608" cy="31173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6" name="Straight Connector 315">
                  <a:extLst>
                    <a:ext uri="{FF2B5EF4-FFF2-40B4-BE49-F238E27FC236}">
                      <a16:creationId xmlns:a16="http://schemas.microsoft.com/office/drawing/2014/main" id="{E9FC1804-6636-6423-95C1-8E75F3AD716B}"/>
                    </a:ext>
                  </a:extLst>
                </p:cNvPr>
                <p:cNvCxnSpPr>
                  <a:cxnSpLocks/>
                  <a:stCxn id="293" idx="3"/>
                  <a:endCxn id="322" idx="2"/>
                </p:cNvCxnSpPr>
                <p:nvPr/>
              </p:nvCxnSpPr>
              <p:spPr bwMode="auto">
                <a:xfrm flipV="1">
                  <a:off x="1469292" y="1338459"/>
                  <a:ext cx="910608" cy="7821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7" name="Straight Connector 316">
                  <a:extLst>
                    <a:ext uri="{FF2B5EF4-FFF2-40B4-BE49-F238E27FC236}">
                      <a16:creationId xmlns:a16="http://schemas.microsoft.com/office/drawing/2014/main" id="{40B0AEAA-5246-CA0E-99E1-43A600FBCB98}"/>
                    </a:ext>
                  </a:extLst>
                </p:cNvPr>
                <p:cNvCxnSpPr>
                  <a:cxnSpLocks/>
                  <a:stCxn id="293" idx="3"/>
                  <a:endCxn id="325" idx="2"/>
                </p:cNvCxnSpPr>
                <p:nvPr/>
              </p:nvCxnSpPr>
              <p:spPr bwMode="auto">
                <a:xfrm>
                  <a:off x="1469292" y="1416673"/>
                  <a:ext cx="910608" cy="109162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8" name="Straight Connector 317">
                  <a:extLst>
                    <a:ext uri="{FF2B5EF4-FFF2-40B4-BE49-F238E27FC236}">
                      <a16:creationId xmlns:a16="http://schemas.microsoft.com/office/drawing/2014/main" id="{D9160D79-B87B-62B5-B9B3-25888D0F8CD0}"/>
                    </a:ext>
                  </a:extLst>
                </p:cNvPr>
                <p:cNvCxnSpPr>
                  <a:cxnSpLocks/>
                  <a:stCxn id="293" idx="3"/>
                  <a:endCxn id="326" idx="2"/>
                </p:cNvCxnSpPr>
                <p:nvPr/>
              </p:nvCxnSpPr>
              <p:spPr bwMode="auto">
                <a:xfrm>
                  <a:off x="1469292" y="1416673"/>
                  <a:ext cx="910608" cy="148157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9" name="Straight Connector 318">
                  <a:extLst>
                    <a:ext uri="{FF2B5EF4-FFF2-40B4-BE49-F238E27FC236}">
                      <a16:creationId xmlns:a16="http://schemas.microsoft.com/office/drawing/2014/main" id="{37747B2B-38BB-ADC7-3EE0-DBED8F610882}"/>
                    </a:ext>
                  </a:extLst>
                </p:cNvPr>
                <p:cNvCxnSpPr>
                  <a:cxnSpLocks/>
                  <a:stCxn id="293" idx="3"/>
                  <a:endCxn id="327" idx="2"/>
                </p:cNvCxnSpPr>
                <p:nvPr/>
              </p:nvCxnSpPr>
              <p:spPr bwMode="auto">
                <a:xfrm>
                  <a:off x="1469292" y="1416673"/>
                  <a:ext cx="910608" cy="187152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0" name="Straight Connector 319">
                  <a:extLst>
                    <a:ext uri="{FF2B5EF4-FFF2-40B4-BE49-F238E27FC236}">
                      <a16:creationId xmlns:a16="http://schemas.microsoft.com/office/drawing/2014/main" id="{D6D19481-2559-510D-4273-212D8A2E24FD}"/>
                    </a:ext>
                  </a:extLst>
                </p:cNvPr>
                <p:cNvCxnSpPr>
                  <a:cxnSpLocks/>
                  <a:stCxn id="293" idx="3"/>
                  <a:endCxn id="324" idx="2"/>
                </p:cNvCxnSpPr>
                <p:nvPr/>
              </p:nvCxnSpPr>
              <p:spPr bwMode="auto">
                <a:xfrm>
                  <a:off x="1469292" y="1416673"/>
                  <a:ext cx="910608" cy="70168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98" name="Group 297">
                <a:extLst>
                  <a:ext uri="{FF2B5EF4-FFF2-40B4-BE49-F238E27FC236}">
                    <a16:creationId xmlns:a16="http://schemas.microsoft.com/office/drawing/2014/main" id="{0F3E2F66-82FE-06EA-942D-67B1CFE5E441}"/>
                  </a:ext>
                </a:extLst>
              </p:cNvPr>
              <p:cNvGrpSpPr/>
              <p:nvPr/>
            </p:nvGrpSpPr>
            <p:grpSpPr>
              <a:xfrm>
                <a:off x="1469291" y="948510"/>
                <a:ext cx="910607" cy="2339683"/>
                <a:chOff x="2886371" y="2279467"/>
                <a:chExt cx="918111" cy="2339683"/>
              </a:xfrm>
            </p:grpSpPr>
            <p:cxnSp>
              <p:nvCxnSpPr>
                <p:cNvPr id="307" name="Straight Connector 306">
                  <a:extLst>
                    <a:ext uri="{FF2B5EF4-FFF2-40B4-BE49-F238E27FC236}">
                      <a16:creationId xmlns:a16="http://schemas.microsoft.com/office/drawing/2014/main" id="{08EEC1D7-5918-2CD8-0892-C394621B5AE7}"/>
                    </a:ext>
                  </a:extLst>
                </p:cNvPr>
                <p:cNvCxnSpPr>
                  <a:cxnSpLocks/>
                  <a:stCxn id="294" idx="3"/>
                  <a:endCxn id="321" idx="2"/>
                </p:cNvCxnSpPr>
                <p:nvPr/>
              </p:nvCxnSpPr>
              <p:spPr bwMode="auto">
                <a:xfrm flipV="1">
                  <a:off x="2886371" y="2279467"/>
                  <a:ext cx="918111" cy="89947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8" name="Straight Connector 307">
                  <a:extLst>
                    <a:ext uri="{FF2B5EF4-FFF2-40B4-BE49-F238E27FC236}">
                      <a16:creationId xmlns:a16="http://schemas.microsoft.com/office/drawing/2014/main" id="{A0A7242E-14A8-EEB9-A2CC-803CC83C38E6}"/>
                    </a:ext>
                  </a:extLst>
                </p:cNvPr>
                <p:cNvCxnSpPr>
                  <a:cxnSpLocks/>
                  <a:stCxn id="294" idx="3"/>
                  <a:endCxn id="323" idx="2"/>
                </p:cNvCxnSpPr>
                <p:nvPr/>
              </p:nvCxnSpPr>
              <p:spPr bwMode="auto">
                <a:xfrm flipV="1">
                  <a:off x="2886371" y="3059361"/>
                  <a:ext cx="918111" cy="11957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9" name="Straight Connector 308">
                  <a:extLst>
                    <a:ext uri="{FF2B5EF4-FFF2-40B4-BE49-F238E27FC236}">
                      <a16:creationId xmlns:a16="http://schemas.microsoft.com/office/drawing/2014/main" id="{7387702E-1405-06A7-41E3-8D74DDCA43E1}"/>
                    </a:ext>
                  </a:extLst>
                </p:cNvPr>
                <p:cNvCxnSpPr>
                  <a:cxnSpLocks/>
                  <a:stCxn id="294" idx="3"/>
                  <a:endCxn id="322" idx="2"/>
                </p:cNvCxnSpPr>
                <p:nvPr/>
              </p:nvCxnSpPr>
              <p:spPr bwMode="auto">
                <a:xfrm flipV="1">
                  <a:off x="2886371" y="2669415"/>
                  <a:ext cx="918111" cy="50952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0" name="Straight Connector 309">
                  <a:extLst>
                    <a:ext uri="{FF2B5EF4-FFF2-40B4-BE49-F238E27FC236}">
                      <a16:creationId xmlns:a16="http://schemas.microsoft.com/office/drawing/2014/main" id="{C7EA38DC-FE52-A5C2-C895-E8894D44AB50}"/>
                    </a:ext>
                  </a:extLst>
                </p:cNvPr>
                <p:cNvCxnSpPr>
                  <a:cxnSpLocks/>
                  <a:stCxn id="294" idx="3"/>
                  <a:endCxn id="325" idx="2"/>
                </p:cNvCxnSpPr>
                <p:nvPr/>
              </p:nvCxnSpPr>
              <p:spPr bwMode="auto">
                <a:xfrm>
                  <a:off x="2886371" y="3178939"/>
                  <a:ext cx="918111" cy="66031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1" name="Straight Connector 310">
                  <a:extLst>
                    <a:ext uri="{FF2B5EF4-FFF2-40B4-BE49-F238E27FC236}">
                      <a16:creationId xmlns:a16="http://schemas.microsoft.com/office/drawing/2014/main" id="{5F15B549-7593-8C6F-D478-F134B996E577}"/>
                    </a:ext>
                  </a:extLst>
                </p:cNvPr>
                <p:cNvCxnSpPr>
                  <a:cxnSpLocks/>
                  <a:stCxn id="294" idx="3"/>
                  <a:endCxn id="326" idx="2"/>
                </p:cNvCxnSpPr>
                <p:nvPr/>
              </p:nvCxnSpPr>
              <p:spPr bwMode="auto">
                <a:xfrm>
                  <a:off x="2886371" y="3178939"/>
                  <a:ext cx="918111" cy="105026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2" name="Straight Connector 311">
                  <a:extLst>
                    <a:ext uri="{FF2B5EF4-FFF2-40B4-BE49-F238E27FC236}">
                      <a16:creationId xmlns:a16="http://schemas.microsoft.com/office/drawing/2014/main" id="{93E77FD6-6018-562F-79D7-88E0B5133A99}"/>
                    </a:ext>
                  </a:extLst>
                </p:cNvPr>
                <p:cNvCxnSpPr>
                  <a:cxnSpLocks/>
                  <a:stCxn id="294" idx="3"/>
                  <a:endCxn id="327" idx="2"/>
                </p:cNvCxnSpPr>
                <p:nvPr/>
              </p:nvCxnSpPr>
              <p:spPr bwMode="auto">
                <a:xfrm>
                  <a:off x="2886371" y="3178939"/>
                  <a:ext cx="918111" cy="144021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3" name="Straight Connector 312">
                  <a:extLst>
                    <a:ext uri="{FF2B5EF4-FFF2-40B4-BE49-F238E27FC236}">
                      <a16:creationId xmlns:a16="http://schemas.microsoft.com/office/drawing/2014/main" id="{84E2A31D-C918-1AF2-B0B6-C15E52573139}"/>
                    </a:ext>
                  </a:extLst>
                </p:cNvPr>
                <p:cNvCxnSpPr>
                  <a:cxnSpLocks/>
                  <a:stCxn id="294" idx="3"/>
                  <a:endCxn id="324" idx="2"/>
                </p:cNvCxnSpPr>
                <p:nvPr/>
              </p:nvCxnSpPr>
              <p:spPr bwMode="auto">
                <a:xfrm>
                  <a:off x="2886371" y="3178939"/>
                  <a:ext cx="918111" cy="27036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99" name="Group 298">
                <a:extLst>
                  <a:ext uri="{FF2B5EF4-FFF2-40B4-BE49-F238E27FC236}">
                    <a16:creationId xmlns:a16="http://schemas.microsoft.com/office/drawing/2014/main" id="{70CBACBE-E7F8-DE8B-8B2A-10C1645B288B}"/>
                  </a:ext>
                </a:extLst>
              </p:cNvPr>
              <p:cNvGrpSpPr/>
              <p:nvPr/>
            </p:nvGrpSpPr>
            <p:grpSpPr>
              <a:xfrm flipV="1">
                <a:off x="1466309" y="948510"/>
                <a:ext cx="952588" cy="2418466"/>
                <a:chOff x="1466591" y="889888"/>
                <a:chExt cx="952588" cy="2418466"/>
              </a:xfrm>
            </p:grpSpPr>
            <p:cxnSp>
              <p:nvCxnSpPr>
                <p:cNvPr id="300" name="Straight Connector 299">
                  <a:extLst>
                    <a:ext uri="{FF2B5EF4-FFF2-40B4-BE49-F238E27FC236}">
                      <a16:creationId xmlns:a16="http://schemas.microsoft.com/office/drawing/2014/main" id="{38DF6D94-EBAD-ADA3-5282-709941627E9C}"/>
                    </a:ext>
                  </a:extLst>
                </p:cNvPr>
                <p:cNvCxnSpPr>
                  <a:cxnSpLocks/>
                  <a:stCxn id="295" idx="3"/>
                  <a:endCxn id="327" idx="3"/>
                </p:cNvCxnSpPr>
                <p:nvPr/>
              </p:nvCxnSpPr>
              <p:spPr bwMode="auto">
                <a:xfrm flipV="1">
                  <a:off x="1466591" y="889888"/>
                  <a:ext cx="952588" cy="56660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1" name="Straight Connector 300">
                  <a:extLst>
                    <a:ext uri="{FF2B5EF4-FFF2-40B4-BE49-F238E27FC236}">
                      <a16:creationId xmlns:a16="http://schemas.microsoft.com/office/drawing/2014/main" id="{3E6DF86B-005B-C947-913E-D73C3CA6381E}"/>
                    </a:ext>
                  </a:extLst>
                </p:cNvPr>
                <p:cNvCxnSpPr>
                  <a:cxnSpLocks/>
                  <a:stCxn id="295" idx="3"/>
                  <a:endCxn id="325" idx="2"/>
                </p:cNvCxnSpPr>
                <p:nvPr/>
              </p:nvCxnSpPr>
              <p:spPr bwMode="auto">
                <a:xfrm>
                  <a:off x="1466591" y="1456492"/>
                  <a:ext cx="913589" cy="29207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2" name="Straight Connector 301">
                  <a:extLst>
                    <a:ext uri="{FF2B5EF4-FFF2-40B4-BE49-F238E27FC236}">
                      <a16:creationId xmlns:a16="http://schemas.microsoft.com/office/drawing/2014/main" id="{D2DFF41A-2A2B-4239-4B23-B92BD264B439}"/>
                    </a:ext>
                  </a:extLst>
                </p:cNvPr>
                <p:cNvCxnSpPr>
                  <a:cxnSpLocks/>
                  <a:stCxn id="295" idx="3"/>
                  <a:endCxn id="326" idx="2"/>
                </p:cNvCxnSpPr>
                <p:nvPr/>
              </p:nvCxnSpPr>
              <p:spPr bwMode="auto">
                <a:xfrm flipV="1">
                  <a:off x="1466591" y="1358616"/>
                  <a:ext cx="913589" cy="9787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3" name="Straight Connector 302">
                  <a:extLst>
                    <a:ext uri="{FF2B5EF4-FFF2-40B4-BE49-F238E27FC236}">
                      <a16:creationId xmlns:a16="http://schemas.microsoft.com/office/drawing/2014/main" id="{0638CD39-69D6-B35B-CAC6-3EE64FFC6242}"/>
                    </a:ext>
                  </a:extLst>
                </p:cNvPr>
                <p:cNvCxnSpPr>
                  <a:cxnSpLocks/>
                  <a:stCxn id="295" idx="3"/>
                  <a:endCxn id="323" idx="2"/>
                </p:cNvCxnSpPr>
                <p:nvPr/>
              </p:nvCxnSpPr>
              <p:spPr bwMode="auto">
                <a:xfrm>
                  <a:off x="1466591" y="1456492"/>
                  <a:ext cx="913589" cy="10719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4" name="Straight Connector 303">
                  <a:extLst>
                    <a:ext uri="{FF2B5EF4-FFF2-40B4-BE49-F238E27FC236}">
                      <a16:creationId xmlns:a16="http://schemas.microsoft.com/office/drawing/2014/main" id="{6C4259A6-F3BE-5541-FAFF-9E199BF07D77}"/>
                    </a:ext>
                  </a:extLst>
                </p:cNvPr>
                <p:cNvCxnSpPr>
                  <a:cxnSpLocks/>
                  <a:stCxn id="295" idx="3"/>
                  <a:endCxn id="322" idx="2"/>
                </p:cNvCxnSpPr>
                <p:nvPr/>
              </p:nvCxnSpPr>
              <p:spPr bwMode="auto">
                <a:xfrm>
                  <a:off x="1466591" y="1456492"/>
                  <a:ext cx="913589" cy="146191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5" name="Straight Connector 304">
                  <a:extLst>
                    <a:ext uri="{FF2B5EF4-FFF2-40B4-BE49-F238E27FC236}">
                      <a16:creationId xmlns:a16="http://schemas.microsoft.com/office/drawing/2014/main" id="{F3C7C679-9599-996C-C71C-C1F5106027D4}"/>
                    </a:ext>
                  </a:extLst>
                </p:cNvPr>
                <p:cNvCxnSpPr>
                  <a:cxnSpLocks/>
                  <a:stCxn id="295" idx="3"/>
                  <a:endCxn id="321" idx="2"/>
                </p:cNvCxnSpPr>
                <p:nvPr/>
              </p:nvCxnSpPr>
              <p:spPr bwMode="auto">
                <a:xfrm>
                  <a:off x="1466591" y="1456492"/>
                  <a:ext cx="913589" cy="185186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6" name="Straight Connector 305">
                  <a:extLst>
                    <a:ext uri="{FF2B5EF4-FFF2-40B4-BE49-F238E27FC236}">
                      <a16:creationId xmlns:a16="http://schemas.microsoft.com/office/drawing/2014/main" id="{65DAFD56-8E9B-230B-6E88-83F47CD6A6C0}"/>
                    </a:ext>
                  </a:extLst>
                </p:cNvPr>
                <p:cNvCxnSpPr>
                  <a:cxnSpLocks/>
                  <a:stCxn id="295" idx="3"/>
                  <a:endCxn id="324" idx="2"/>
                </p:cNvCxnSpPr>
                <p:nvPr/>
              </p:nvCxnSpPr>
              <p:spPr bwMode="auto">
                <a:xfrm>
                  <a:off x="1466591" y="1456492"/>
                  <a:ext cx="913589" cy="68202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70" name="Group 169">
              <a:extLst>
                <a:ext uri="{FF2B5EF4-FFF2-40B4-BE49-F238E27FC236}">
                  <a16:creationId xmlns:a16="http://schemas.microsoft.com/office/drawing/2014/main" id="{D8BE2D74-08FA-7CC8-5CBC-D524254218F8}"/>
                </a:ext>
              </a:extLst>
            </p:cNvPr>
            <p:cNvGrpSpPr/>
            <p:nvPr/>
          </p:nvGrpSpPr>
          <p:grpSpPr>
            <a:xfrm>
              <a:off x="1742047" y="1578285"/>
              <a:ext cx="483804" cy="1923938"/>
              <a:chOff x="937889" y="1241746"/>
              <a:chExt cx="531414" cy="1749376"/>
            </a:xfrm>
          </p:grpSpPr>
          <p:sp>
            <p:nvSpPr>
              <p:cNvPr id="293" name="TextBox 292">
                <a:extLst>
                  <a:ext uri="{FF2B5EF4-FFF2-40B4-BE49-F238E27FC236}">
                    <a16:creationId xmlns:a16="http://schemas.microsoft.com/office/drawing/2014/main" id="{C621EC68-B42E-70AA-BAD3-7A32731E7C6A}"/>
                  </a:ext>
                </a:extLst>
              </p:cNvPr>
              <p:cNvSpPr txBox="1"/>
              <p:nvPr/>
            </p:nvSpPr>
            <p:spPr>
              <a:xfrm>
                <a:off x="937889" y="1241746"/>
                <a:ext cx="531414" cy="365681"/>
              </a:xfrm>
              <a:prstGeom prst="rect">
                <a:avLst/>
              </a:prstGeom>
              <a:noFill/>
              <a:ln w="12700">
                <a:solidFill>
                  <a:schemeClr val="tx1"/>
                </a:solidFill>
              </a:ln>
            </p:spPr>
            <p:txBody>
              <a:bodyPr wrap="square" lIns="0" tIns="0" rIns="0" bIns="34290" rtlCol="0" anchor="ctr" anchorCtr="0">
                <a:spAutoFit/>
              </a:bodyPr>
              <a:lstStyle/>
              <a:p>
                <a:pPr algn="ctr"/>
                <a:r>
                  <a:rPr lang="en-US" sz="1000" dirty="0"/>
                  <a:t>x</a:t>
                </a:r>
                <a:r>
                  <a:rPr lang="en-US" sz="1000" baseline="-25000" dirty="0"/>
                  <a:t>1</a:t>
                </a:r>
                <a:endParaRPr lang="en-US" sz="1000" dirty="0"/>
              </a:p>
            </p:txBody>
          </p:sp>
          <p:sp>
            <p:nvSpPr>
              <p:cNvPr id="294" name="TextBox 293">
                <a:extLst>
                  <a:ext uri="{FF2B5EF4-FFF2-40B4-BE49-F238E27FC236}">
                    <a16:creationId xmlns:a16="http://schemas.microsoft.com/office/drawing/2014/main" id="{BAE1174C-9C43-3547-A616-CF1050D76239}"/>
                  </a:ext>
                </a:extLst>
              </p:cNvPr>
              <p:cNvSpPr txBox="1"/>
              <p:nvPr/>
            </p:nvSpPr>
            <p:spPr>
              <a:xfrm>
                <a:off x="937889" y="1673055"/>
                <a:ext cx="531414" cy="365681"/>
              </a:xfrm>
              <a:prstGeom prst="rect">
                <a:avLst/>
              </a:prstGeom>
              <a:noFill/>
              <a:ln w="12700">
                <a:solidFill>
                  <a:schemeClr val="tx1"/>
                </a:solidFill>
              </a:ln>
            </p:spPr>
            <p:txBody>
              <a:bodyPr wrap="square" lIns="0" tIns="0" rIns="0" bIns="34290" rtlCol="0" anchor="ctr" anchorCtr="0">
                <a:spAutoFit/>
              </a:bodyPr>
              <a:lstStyle/>
              <a:p>
                <a:pPr algn="ctr"/>
                <a:r>
                  <a:rPr lang="en-US" sz="1000" dirty="0"/>
                  <a:t>x</a:t>
                </a:r>
                <a:r>
                  <a:rPr lang="en-US" sz="1000" baseline="-25000" dirty="0"/>
                  <a:t>2</a:t>
                </a:r>
                <a:endParaRPr lang="en-US" sz="1000" dirty="0"/>
              </a:p>
            </p:txBody>
          </p:sp>
          <p:sp>
            <p:nvSpPr>
              <p:cNvPr id="295" name="TextBox 294">
                <a:extLst>
                  <a:ext uri="{FF2B5EF4-FFF2-40B4-BE49-F238E27FC236}">
                    <a16:creationId xmlns:a16="http://schemas.microsoft.com/office/drawing/2014/main" id="{C0F11AE2-39C3-F5A8-136A-B2E3CCE1C981}"/>
                  </a:ext>
                </a:extLst>
              </p:cNvPr>
              <p:cNvSpPr txBox="1"/>
              <p:nvPr/>
            </p:nvSpPr>
            <p:spPr>
              <a:xfrm>
                <a:off x="941376" y="2625441"/>
                <a:ext cx="524945" cy="365681"/>
              </a:xfrm>
              <a:prstGeom prst="rect">
                <a:avLst/>
              </a:prstGeom>
              <a:noFill/>
              <a:ln w="12700">
                <a:solidFill>
                  <a:schemeClr val="tx1"/>
                </a:solidFill>
              </a:ln>
            </p:spPr>
            <p:txBody>
              <a:bodyPr wrap="square" lIns="0" tIns="0" rIns="0" bIns="34290" rtlCol="0" anchor="ctr" anchorCtr="0">
                <a:spAutoFit/>
              </a:bodyPr>
              <a:lstStyle/>
              <a:p>
                <a:pPr algn="ctr"/>
                <a:r>
                  <a:rPr lang="en-US" sz="1000" dirty="0" err="1"/>
                  <a:t>x</a:t>
                </a:r>
                <a:r>
                  <a:rPr lang="en-US" sz="1000" baseline="-25000" dirty="0" err="1"/>
                  <a:t>Nx</a:t>
                </a:r>
                <a:endParaRPr lang="en-US" sz="1000" dirty="0"/>
              </a:p>
            </p:txBody>
          </p:sp>
          <p:sp>
            <p:nvSpPr>
              <p:cNvPr id="296" name="TextBox 295">
                <a:extLst>
                  <a:ext uri="{FF2B5EF4-FFF2-40B4-BE49-F238E27FC236}">
                    <a16:creationId xmlns:a16="http://schemas.microsoft.com/office/drawing/2014/main" id="{82D7491D-5F8E-BCE4-0021-C23487C58435}"/>
                  </a:ext>
                </a:extLst>
              </p:cNvPr>
              <p:cNvSpPr txBox="1"/>
              <p:nvPr/>
            </p:nvSpPr>
            <p:spPr>
              <a:xfrm>
                <a:off x="985289" y="2130441"/>
                <a:ext cx="406719" cy="298515"/>
              </a:xfrm>
              <a:prstGeom prst="rect">
                <a:avLst/>
              </a:prstGeom>
              <a:noFill/>
            </p:spPr>
            <p:txBody>
              <a:bodyPr wrap="square" lIns="0" tIns="0" rIns="0" bIns="0" rtlCol="0">
                <a:spAutoFit/>
              </a:bodyPr>
              <a:lstStyle/>
              <a:p>
                <a:pPr algn="ctr"/>
                <a:r>
                  <a:rPr lang="en-US" sz="1000" dirty="0"/>
                  <a:t>…</a:t>
                </a:r>
              </a:p>
            </p:txBody>
          </p:sp>
        </p:grpSp>
        <p:sp>
          <p:nvSpPr>
            <p:cNvPr id="171" name="Rectangle 170">
              <a:extLst>
                <a:ext uri="{FF2B5EF4-FFF2-40B4-BE49-F238E27FC236}">
                  <a16:creationId xmlns:a16="http://schemas.microsoft.com/office/drawing/2014/main" id="{D2FE599A-C04E-F386-628B-BBE7216A5385}"/>
                </a:ext>
              </a:extLst>
            </p:cNvPr>
            <p:cNvSpPr/>
            <p:nvPr/>
          </p:nvSpPr>
          <p:spPr bwMode="auto">
            <a:xfrm>
              <a:off x="1676400" y="1502339"/>
              <a:ext cx="611819" cy="2092190"/>
            </a:xfrm>
            <a:prstGeom prst="rect">
              <a:avLst/>
            </a:prstGeom>
            <a:noFill/>
            <a:ln w="15875"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dirty="0"/>
            </a:p>
          </p:txBody>
        </p:sp>
        <p:sp>
          <p:nvSpPr>
            <p:cNvPr id="172" name="TextBox 171">
              <a:extLst>
                <a:ext uri="{FF2B5EF4-FFF2-40B4-BE49-F238E27FC236}">
                  <a16:creationId xmlns:a16="http://schemas.microsoft.com/office/drawing/2014/main" id="{BAAB9F67-63B4-9A27-C44B-012197FED6E2}"/>
                </a:ext>
              </a:extLst>
            </p:cNvPr>
            <p:cNvSpPr txBox="1"/>
            <p:nvPr/>
          </p:nvSpPr>
          <p:spPr>
            <a:xfrm>
              <a:off x="2235401" y="960471"/>
              <a:ext cx="666647" cy="402171"/>
            </a:xfrm>
            <a:prstGeom prst="rect">
              <a:avLst/>
            </a:prstGeom>
            <a:noFill/>
            <a:ln w="12700">
              <a:noFill/>
            </a:ln>
          </p:spPr>
          <p:txBody>
            <a:bodyPr wrap="square" lIns="0" tIns="0" rIns="0" bIns="34290" rtlCol="0">
              <a:spAutoFit/>
            </a:bodyPr>
            <a:lstStyle/>
            <a:p>
              <a:pPr algn="ctr"/>
              <a:r>
                <a:rPr lang="en-US" sz="1000" dirty="0"/>
                <a:t>W</a:t>
              </a:r>
              <a:r>
                <a:rPr lang="en-US" sz="1000" baseline="-25000" dirty="0"/>
                <a:t> </a:t>
              </a:r>
              <a:r>
                <a:rPr lang="en-US" sz="1000" baseline="30000" dirty="0"/>
                <a:t>[1]</a:t>
              </a:r>
            </a:p>
          </p:txBody>
        </p:sp>
        <p:grpSp>
          <p:nvGrpSpPr>
            <p:cNvPr id="173" name="Group 172">
              <a:extLst>
                <a:ext uri="{FF2B5EF4-FFF2-40B4-BE49-F238E27FC236}">
                  <a16:creationId xmlns:a16="http://schemas.microsoft.com/office/drawing/2014/main" id="{E314B569-5FF5-9B26-2BDD-00BE90210B82}"/>
                </a:ext>
              </a:extLst>
            </p:cNvPr>
            <p:cNvGrpSpPr/>
            <p:nvPr/>
          </p:nvGrpSpPr>
          <p:grpSpPr>
            <a:xfrm>
              <a:off x="1742047" y="4050103"/>
              <a:ext cx="1858898" cy="1278766"/>
              <a:chOff x="700904" y="3116007"/>
              <a:chExt cx="1682790" cy="1049397"/>
            </a:xfrm>
          </p:grpSpPr>
          <p:sp>
            <p:nvSpPr>
              <p:cNvPr id="289" name="TextBox 288">
                <a:extLst>
                  <a:ext uri="{FF2B5EF4-FFF2-40B4-BE49-F238E27FC236}">
                    <a16:creationId xmlns:a16="http://schemas.microsoft.com/office/drawing/2014/main" id="{15BE7049-B79C-3B03-340F-D53D399B05DA}"/>
                  </a:ext>
                </a:extLst>
              </p:cNvPr>
              <p:cNvSpPr txBox="1"/>
              <p:nvPr/>
            </p:nvSpPr>
            <p:spPr>
              <a:xfrm>
                <a:off x="700904" y="3349651"/>
                <a:ext cx="483696" cy="538832"/>
              </a:xfrm>
              <a:prstGeom prst="rect">
                <a:avLst/>
              </a:prstGeom>
              <a:noFill/>
              <a:ln w="12700">
                <a:noFill/>
              </a:ln>
            </p:spPr>
            <p:txBody>
              <a:bodyPr wrap="square" lIns="0" tIns="0" rIns="0" bIns="0" rtlCol="0">
                <a:spAutoFit/>
              </a:bodyPr>
              <a:lstStyle/>
              <a:p>
                <a:pPr algn="ctr"/>
                <a:r>
                  <a:rPr lang="en-US" sz="1000" dirty="0"/>
                  <a:t>Input X</a:t>
                </a:r>
                <a:endParaRPr lang="en-US" sz="1000" baseline="-25000" dirty="0"/>
              </a:p>
            </p:txBody>
          </p:sp>
          <p:sp>
            <p:nvSpPr>
              <p:cNvPr id="290" name="TextBox 289">
                <a:extLst>
                  <a:ext uri="{FF2B5EF4-FFF2-40B4-BE49-F238E27FC236}">
                    <a16:creationId xmlns:a16="http://schemas.microsoft.com/office/drawing/2014/main" id="{CBE377FC-BCB6-8632-472A-476E203C9C68}"/>
                  </a:ext>
                </a:extLst>
              </p:cNvPr>
              <p:cNvSpPr txBox="1"/>
              <p:nvPr/>
            </p:nvSpPr>
            <p:spPr>
              <a:xfrm>
                <a:off x="1684204" y="3357155"/>
                <a:ext cx="699490" cy="808249"/>
              </a:xfrm>
              <a:prstGeom prst="rect">
                <a:avLst/>
              </a:prstGeom>
              <a:noFill/>
              <a:ln w="12700">
                <a:noFill/>
              </a:ln>
            </p:spPr>
            <p:txBody>
              <a:bodyPr wrap="square" lIns="0" tIns="0" rIns="0" bIns="0" rtlCol="0">
                <a:spAutoFit/>
              </a:bodyPr>
              <a:lstStyle/>
              <a:p>
                <a:pPr algn="ctr"/>
                <a:r>
                  <a:rPr lang="en-US" sz="1000" dirty="0"/>
                  <a:t>Hidden layer [1]</a:t>
                </a:r>
                <a:endParaRPr lang="en-US" sz="1000" baseline="-25000" dirty="0"/>
              </a:p>
            </p:txBody>
          </p:sp>
          <p:sp>
            <p:nvSpPr>
              <p:cNvPr id="291" name="TextBox 290">
                <a:extLst>
                  <a:ext uri="{FF2B5EF4-FFF2-40B4-BE49-F238E27FC236}">
                    <a16:creationId xmlns:a16="http://schemas.microsoft.com/office/drawing/2014/main" id="{3F294081-7E39-89D5-3CA5-BD304862CB3F}"/>
                  </a:ext>
                </a:extLst>
              </p:cNvPr>
              <p:cNvSpPr txBox="1"/>
              <p:nvPr/>
            </p:nvSpPr>
            <p:spPr>
              <a:xfrm>
                <a:off x="772698" y="3125118"/>
                <a:ext cx="345749" cy="330034"/>
              </a:xfrm>
              <a:prstGeom prst="rect">
                <a:avLst/>
              </a:prstGeom>
              <a:noFill/>
              <a:ln w="12700">
                <a:noFill/>
              </a:ln>
            </p:spPr>
            <p:txBody>
              <a:bodyPr wrap="square" lIns="0" tIns="0" rIns="0" bIns="34290" rtlCol="0">
                <a:spAutoFit/>
              </a:bodyPr>
              <a:lstStyle/>
              <a:p>
                <a:pPr algn="ctr"/>
                <a:r>
                  <a:rPr lang="en-US" sz="1000" dirty="0"/>
                  <a:t>N</a:t>
                </a:r>
                <a:r>
                  <a:rPr lang="en-US" sz="1000" baseline="-25000" dirty="0"/>
                  <a:t>X</a:t>
                </a:r>
              </a:p>
            </p:txBody>
          </p:sp>
          <p:sp>
            <p:nvSpPr>
              <p:cNvPr id="292" name="TextBox 291">
                <a:extLst>
                  <a:ext uri="{FF2B5EF4-FFF2-40B4-BE49-F238E27FC236}">
                    <a16:creationId xmlns:a16="http://schemas.microsoft.com/office/drawing/2014/main" id="{F16885E8-11C8-1EE6-2AE2-AA7C78A08980}"/>
                  </a:ext>
                </a:extLst>
              </p:cNvPr>
              <p:cNvSpPr txBox="1"/>
              <p:nvPr/>
            </p:nvSpPr>
            <p:spPr>
              <a:xfrm>
                <a:off x="1877269" y="3116007"/>
                <a:ext cx="307848" cy="330034"/>
              </a:xfrm>
              <a:prstGeom prst="rect">
                <a:avLst/>
              </a:prstGeom>
              <a:noFill/>
              <a:ln w="12700">
                <a:noFill/>
              </a:ln>
            </p:spPr>
            <p:txBody>
              <a:bodyPr wrap="square" lIns="0" tIns="0" rIns="0" bIns="34290" rtlCol="0">
                <a:spAutoFit/>
              </a:bodyPr>
              <a:lstStyle/>
              <a:p>
                <a:pPr algn="ctr"/>
                <a:r>
                  <a:rPr lang="en-US" sz="1000" dirty="0"/>
                  <a:t>N</a:t>
                </a:r>
                <a:r>
                  <a:rPr lang="en-US" sz="1000" baseline="-25000" dirty="0"/>
                  <a:t>1</a:t>
                </a:r>
              </a:p>
            </p:txBody>
          </p:sp>
        </p:grpSp>
        <p:grpSp>
          <p:nvGrpSpPr>
            <p:cNvPr id="174" name="Group 173">
              <a:extLst>
                <a:ext uri="{FF2B5EF4-FFF2-40B4-BE49-F238E27FC236}">
                  <a16:creationId xmlns:a16="http://schemas.microsoft.com/office/drawing/2014/main" id="{96305BA3-8A9D-22D5-A9A9-524F8AE02473}"/>
                </a:ext>
              </a:extLst>
            </p:cNvPr>
            <p:cNvGrpSpPr/>
            <p:nvPr/>
          </p:nvGrpSpPr>
          <p:grpSpPr>
            <a:xfrm>
              <a:off x="4089117" y="1399402"/>
              <a:ext cx="242440" cy="2389344"/>
              <a:chOff x="2379918" y="1234960"/>
              <a:chExt cx="266298" cy="2172559"/>
            </a:xfrm>
          </p:grpSpPr>
          <p:sp>
            <p:nvSpPr>
              <p:cNvPr id="283" name="Oval 282">
                <a:extLst>
                  <a:ext uri="{FF2B5EF4-FFF2-40B4-BE49-F238E27FC236}">
                    <a16:creationId xmlns:a16="http://schemas.microsoft.com/office/drawing/2014/main" id="{158DDF64-A26A-3A20-860D-AD9CFA23AC9E}"/>
                  </a:ext>
                </a:extLst>
              </p:cNvPr>
              <p:cNvSpPr/>
              <p:nvPr/>
            </p:nvSpPr>
            <p:spPr bwMode="auto">
              <a:xfrm>
                <a:off x="2379918" y="1234960"/>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4" name="Oval 283">
                <a:extLst>
                  <a:ext uri="{FF2B5EF4-FFF2-40B4-BE49-F238E27FC236}">
                    <a16:creationId xmlns:a16="http://schemas.microsoft.com/office/drawing/2014/main" id="{55F0FBFF-56BC-D4E6-9C96-CB1CEBA3C17D}"/>
                  </a:ext>
                </a:extLst>
              </p:cNvPr>
              <p:cNvSpPr/>
              <p:nvPr/>
            </p:nvSpPr>
            <p:spPr bwMode="auto">
              <a:xfrm>
                <a:off x="2379918" y="162490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5" name="Oval 284">
                <a:extLst>
                  <a:ext uri="{FF2B5EF4-FFF2-40B4-BE49-F238E27FC236}">
                    <a16:creationId xmlns:a16="http://schemas.microsoft.com/office/drawing/2014/main" id="{B6FE47B2-2985-6CE5-2D16-628CA27262D2}"/>
                  </a:ext>
                </a:extLst>
              </p:cNvPr>
              <p:cNvSpPr/>
              <p:nvPr/>
            </p:nvSpPr>
            <p:spPr bwMode="auto">
              <a:xfrm>
                <a:off x="2379918" y="2014853"/>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6" name="Oval 285">
                <a:extLst>
                  <a:ext uri="{FF2B5EF4-FFF2-40B4-BE49-F238E27FC236}">
                    <a16:creationId xmlns:a16="http://schemas.microsoft.com/office/drawing/2014/main" id="{28AD6A71-68B2-EDF7-D2B2-B20696F7267A}"/>
                  </a:ext>
                </a:extLst>
              </p:cNvPr>
              <p:cNvSpPr/>
              <p:nvPr/>
            </p:nvSpPr>
            <p:spPr bwMode="auto">
              <a:xfrm>
                <a:off x="2379918" y="2404799"/>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7" name="Oval 286">
                <a:extLst>
                  <a:ext uri="{FF2B5EF4-FFF2-40B4-BE49-F238E27FC236}">
                    <a16:creationId xmlns:a16="http://schemas.microsoft.com/office/drawing/2014/main" id="{672D5280-25D4-C181-371B-030B820449FF}"/>
                  </a:ext>
                </a:extLst>
              </p:cNvPr>
              <p:cNvSpPr/>
              <p:nvPr/>
            </p:nvSpPr>
            <p:spPr bwMode="auto">
              <a:xfrm>
                <a:off x="2379918" y="279474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88" name="Oval 287">
                <a:extLst>
                  <a:ext uri="{FF2B5EF4-FFF2-40B4-BE49-F238E27FC236}">
                    <a16:creationId xmlns:a16="http://schemas.microsoft.com/office/drawing/2014/main" id="{F633F3B1-286D-5370-1C7D-FF8CC0F38B7C}"/>
                  </a:ext>
                </a:extLst>
              </p:cNvPr>
              <p:cNvSpPr/>
              <p:nvPr/>
            </p:nvSpPr>
            <p:spPr bwMode="auto">
              <a:xfrm>
                <a:off x="2379918" y="3184692"/>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grpSp>
        <p:grpSp>
          <p:nvGrpSpPr>
            <p:cNvPr id="175" name="Group 174">
              <a:extLst>
                <a:ext uri="{FF2B5EF4-FFF2-40B4-BE49-F238E27FC236}">
                  <a16:creationId xmlns:a16="http://schemas.microsoft.com/office/drawing/2014/main" id="{428F5E5B-F6BC-37E9-5CC6-CC07E96D1801}"/>
                </a:ext>
              </a:extLst>
            </p:cNvPr>
            <p:cNvGrpSpPr/>
            <p:nvPr/>
          </p:nvGrpSpPr>
          <p:grpSpPr>
            <a:xfrm>
              <a:off x="3271770" y="1264496"/>
              <a:ext cx="849782" cy="2573141"/>
              <a:chOff x="5533488" y="449966"/>
              <a:chExt cx="769275" cy="2111602"/>
            </a:xfrm>
          </p:grpSpPr>
          <p:grpSp>
            <p:nvGrpSpPr>
              <p:cNvPr id="234" name="Group 233">
                <a:extLst>
                  <a:ext uri="{FF2B5EF4-FFF2-40B4-BE49-F238E27FC236}">
                    <a16:creationId xmlns:a16="http://schemas.microsoft.com/office/drawing/2014/main" id="{D656EC9F-E867-3081-D550-DFB10E662C82}"/>
                  </a:ext>
                </a:extLst>
              </p:cNvPr>
              <p:cNvGrpSpPr/>
              <p:nvPr/>
            </p:nvGrpSpPr>
            <p:grpSpPr>
              <a:xfrm>
                <a:off x="5556621" y="449966"/>
                <a:ext cx="716782" cy="1970929"/>
                <a:chOff x="2390032" y="1078009"/>
                <a:chExt cx="869708" cy="2183817"/>
              </a:xfrm>
            </p:grpSpPr>
            <p:cxnSp>
              <p:nvCxnSpPr>
                <p:cNvPr id="277" name="Straight Connector 276">
                  <a:extLst>
                    <a:ext uri="{FF2B5EF4-FFF2-40B4-BE49-F238E27FC236}">
                      <a16:creationId xmlns:a16="http://schemas.microsoft.com/office/drawing/2014/main" id="{6C0FD71E-1FDB-E43C-E04F-80102C1FF889}"/>
                    </a:ext>
                  </a:extLst>
                </p:cNvPr>
                <p:cNvCxnSpPr>
                  <a:cxnSpLocks/>
                  <a:stCxn id="321" idx="6"/>
                  <a:endCxn id="283" idx="2"/>
                </p:cNvCxnSpPr>
                <p:nvPr/>
              </p:nvCxnSpPr>
              <p:spPr bwMode="auto">
                <a:xfrm>
                  <a:off x="2390032" y="1078009"/>
                  <a:ext cx="869708" cy="23408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8" name="Straight Connector 277">
                  <a:extLst>
                    <a:ext uri="{FF2B5EF4-FFF2-40B4-BE49-F238E27FC236}">
                      <a16:creationId xmlns:a16="http://schemas.microsoft.com/office/drawing/2014/main" id="{F342761A-1678-8596-9D2C-2A065A830D32}"/>
                    </a:ext>
                  </a:extLst>
                </p:cNvPr>
                <p:cNvCxnSpPr>
                  <a:cxnSpLocks/>
                  <a:stCxn id="321" idx="6"/>
                  <a:endCxn id="284" idx="2"/>
                </p:cNvCxnSpPr>
                <p:nvPr/>
              </p:nvCxnSpPr>
              <p:spPr bwMode="auto">
                <a:xfrm>
                  <a:off x="2390032" y="1078009"/>
                  <a:ext cx="869708" cy="62402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9" name="Straight Connector 278">
                  <a:extLst>
                    <a:ext uri="{FF2B5EF4-FFF2-40B4-BE49-F238E27FC236}">
                      <a16:creationId xmlns:a16="http://schemas.microsoft.com/office/drawing/2014/main" id="{45231D98-32EE-6560-6526-95DDAA1565DE}"/>
                    </a:ext>
                  </a:extLst>
                </p:cNvPr>
                <p:cNvCxnSpPr>
                  <a:cxnSpLocks/>
                  <a:stCxn id="321" idx="6"/>
                  <a:endCxn id="286" idx="2"/>
                </p:cNvCxnSpPr>
                <p:nvPr/>
              </p:nvCxnSpPr>
              <p:spPr bwMode="auto">
                <a:xfrm>
                  <a:off x="2390032" y="1078010"/>
                  <a:ext cx="869707" cy="140392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0" name="Straight Connector 279">
                  <a:extLst>
                    <a:ext uri="{FF2B5EF4-FFF2-40B4-BE49-F238E27FC236}">
                      <a16:creationId xmlns:a16="http://schemas.microsoft.com/office/drawing/2014/main" id="{7E37C575-7556-CFDB-2BCC-BAE0BAF18C74}"/>
                    </a:ext>
                  </a:extLst>
                </p:cNvPr>
                <p:cNvCxnSpPr>
                  <a:cxnSpLocks/>
                  <a:endCxn id="287" idx="2"/>
                </p:cNvCxnSpPr>
                <p:nvPr/>
              </p:nvCxnSpPr>
              <p:spPr bwMode="auto">
                <a:xfrm>
                  <a:off x="2420380" y="1091941"/>
                  <a:ext cx="839360" cy="177993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1" name="Straight Connector 280">
                  <a:extLst>
                    <a:ext uri="{FF2B5EF4-FFF2-40B4-BE49-F238E27FC236}">
                      <a16:creationId xmlns:a16="http://schemas.microsoft.com/office/drawing/2014/main" id="{2D6E9AB6-2998-BD33-9465-A362D408F4C3}"/>
                    </a:ext>
                  </a:extLst>
                </p:cNvPr>
                <p:cNvCxnSpPr>
                  <a:cxnSpLocks/>
                  <a:endCxn id="288" idx="2"/>
                </p:cNvCxnSpPr>
                <p:nvPr/>
              </p:nvCxnSpPr>
              <p:spPr bwMode="auto">
                <a:xfrm>
                  <a:off x="2420381" y="1091941"/>
                  <a:ext cx="839358" cy="216988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2" name="Straight Connector 281">
                  <a:extLst>
                    <a:ext uri="{FF2B5EF4-FFF2-40B4-BE49-F238E27FC236}">
                      <a16:creationId xmlns:a16="http://schemas.microsoft.com/office/drawing/2014/main" id="{602F0BA6-3FA6-EC63-2DDF-44D1485C0CA1}"/>
                    </a:ext>
                  </a:extLst>
                </p:cNvPr>
                <p:cNvCxnSpPr>
                  <a:cxnSpLocks/>
                  <a:stCxn id="321" idx="6"/>
                  <a:endCxn id="285" idx="2"/>
                </p:cNvCxnSpPr>
                <p:nvPr/>
              </p:nvCxnSpPr>
              <p:spPr bwMode="auto">
                <a:xfrm>
                  <a:off x="2390032" y="1078010"/>
                  <a:ext cx="869706" cy="101397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5" name="Group 234">
                <a:extLst>
                  <a:ext uri="{FF2B5EF4-FFF2-40B4-BE49-F238E27FC236}">
                    <a16:creationId xmlns:a16="http://schemas.microsoft.com/office/drawing/2014/main" id="{117920D3-898F-C251-0A45-0741D110DBF8}"/>
                  </a:ext>
                </a:extLst>
              </p:cNvPr>
              <p:cNvGrpSpPr/>
              <p:nvPr/>
            </p:nvGrpSpPr>
            <p:grpSpPr>
              <a:xfrm flipV="1">
                <a:off x="5534974" y="661227"/>
                <a:ext cx="738428" cy="1900341"/>
                <a:chOff x="2417681" y="1777364"/>
                <a:chExt cx="895972" cy="2105605"/>
              </a:xfrm>
            </p:grpSpPr>
            <p:cxnSp>
              <p:nvCxnSpPr>
                <p:cNvPr id="271" name="Straight Connector 270">
                  <a:extLst>
                    <a:ext uri="{FF2B5EF4-FFF2-40B4-BE49-F238E27FC236}">
                      <a16:creationId xmlns:a16="http://schemas.microsoft.com/office/drawing/2014/main" id="{637C22C6-69B5-A903-DD8D-4F53DF4D92D5}"/>
                    </a:ext>
                  </a:extLst>
                </p:cNvPr>
                <p:cNvCxnSpPr>
                  <a:cxnSpLocks/>
                  <a:stCxn id="327" idx="6"/>
                  <a:endCxn id="283" idx="2"/>
                </p:cNvCxnSpPr>
                <p:nvPr/>
              </p:nvCxnSpPr>
              <p:spPr bwMode="auto">
                <a:xfrm>
                  <a:off x="2443944" y="1777364"/>
                  <a:ext cx="869707" cy="210560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2" name="Straight Connector 271">
                  <a:extLst>
                    <a:ext uri="{FF2B5EF4-FFF2-40B4-BE49-F238E27FC236}">
                      <a16:creationId xmlns:a16="http://schemas.microsoft.com/office/drawing/2014/main" id="{FB82BF6A-1C60-8353-9C5F-3B6D760C502A}"/>
                    </a:ext>
                  </a:extLst>
                </p:cNvPr>
                <p:cNvCxnSpPr>
                  <a:cxnSpLocks/>
                  <a:stCxn id="327" idx="6"/>
                  <a:endCxn id="288" idx="2"/>
                </p:cNvCxnSpPr>
                <p:nvPr/>
              </p:nvCxnSpPr>
              <p:spPr bwMode="auto">
                <a:xfrm>
                  <a:off x="2443946" y="1777365"/>
                  <a:ext cx="869706" cy="1558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3" name="Straight Connector 272">
                  <a:extLst>
                    <a:ext uri="{FF2B5EF4-FFF2-40B4-BE49-F238E27FC236}">
                      <a16:creationId xmlns:a16="http://schemas.microsoft.com/office/drawing/2014/main" id="{AFF4C6D9-33AF-5BE6-CB63-8510D1F33E37}"/>
                    </a:ext>
                  </a:extLst>
                </p:cNvPr>
                <p:cNvCxnSpPr>
                  <a:cxnSpLocks/>
                  <a:endCxn id="284" idx="2"/>
                </p:cNvCxnSpPr>
                <p:nvPr/>
              </p:nvCxnSpPr>
              <p:spPr bwMode="auto">
                <a:xfrm>
                  <a:off x="2417681" y="1781225"/>
                  <a:ext cx="895972" cy="171179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4" name="Straight Connector 273">
                  <a:extLst>
                    <a:ext uri="{FF2B5EF4-FFF2-40B4-BE49-F238E27FC236}">
                      <a16:creationId xmlns:a16="http://schemas.microsoft.com/office/drawing/2014/main" id="{04BB456E-3CA5-0E67-9605-15E33C2B500A}"/>
                    </a:ext>
                  </a:extLst>
                </p:cNvPr>
                <p:cNvCxnSpPr>
                  <a:cxnSpLocks/>
                  <a:stCxn id="327" idx="6"/>
                  <a:endCxn id="286" idx="2"/>
                </p:cNvCxnSpPr>
                <p:nvPr/>
              </p:nvCxnSpPr>
              <p:spPr bwMode="auto">
                <a:xfrm>
                  <a:off x="2443946" y="1777365"/>
                  <a:ext cx="869706" cy="93576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5" name="Straight Connector 274">
                  <a:extLst>
                    <a:ext uri="{FF2B5EF4-FFF2-40B4-BE49-F238E27FC236}">
                      <a16:creationId xmlns:a16="http://schemas.microsoft.com/office/drawing/2014/main" id="{AA650749-0260-02CB-D429-8AF9C3630D49}"/>
                    </a:ext>
                  </a:extLst>
                </p:cNvPr>
                <p:cNvCxnSpPr>
                  <a:cxnSpLocks/>
                  <a:stCxn id="327" idx="6"/>
                  <a:endCxn id="285" idx="2"/>
                </p:cNvCxnSpPr>
                <p:nvPr/>
              </p:nvCxnSpPr>
              <p:spPr bwMode="auto">
                <a:xfrm>
                  <a:off x="2443946" y="1777365"/>
                  <a:ext cx="869706" cy="132570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 name="Straight Connector 275">
                  <a:extLst>
                    <a:ext uri="{FF2B5EF4-FFF2-40B4-BE49-F238E27FC236}">
                      <a16:creationId xmlns:a16="http://schemas.microsoft.com/office/drawing/2014/main" id="{624AD89C-5DF9-310C-DFB2-E2E42AA9777D}"/>
                    </a:ext>
                  </a:extLst>
                </p:cNvPr>
                <p:cNvCxnSpPr>
                  <a:cxnSpLocks/>
                  <a:stCxn id="327" idx="6"/>
                  <a:endCxn id="287" idx="2"/>
                </p:cNvCxnSpPr>
                <p:nvPr/>
              </p:nvCxnSpPr>
              <p:spPr bwMode="auto">
                <a:xfrm>
                  <a:off x="2443946" y="1777365"/>
                  <a:ext cx="869706" cy="54581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6" name="Group 235">
                <a:extLst>
                  <a:ext uri="{FF2B5EF4-FFF2-40B4-BE49-F238E27FC236}">
                    <a16:creationId xmlns:a16="http://schemas.microsoft.com/office/drawing/2014/main" id="{2CF490EA-29CC-6090-B734-E0582EA9A913}"/>
                  </a:ext>
                </a:extLst>
              </p:cNvPr>
              <p:cNvGrpSpPr/>
              <p:nvPr/>
            </p:nvGrpSpPr>
            <p:grpSpPr>
              <a:xfrm>
                <a:off x="5552272" y="661227"/>
                <a:ext cx="750491" cy="1759667"/>
                <a:chOff x="3845301" y="2698430"/>
                <a:chExt cx="918113" cy="1949736"/>
              </a:xfrm>
            </p:grpSpPr>
            <p:cxnSp>
              <p:nvCxnSpPr>
                <p:cNvPr id="265" name="Straight Connector 264">
                  <a:extLst>
                    <a:ext uri="{FF2B5EF4-FFF2-40B4-BE49-F238E27FC236}">
                      <a16:creationId xmlns:a16="http://schemas.microsoft.com/office/drawing/2014/main" id="{D07F4F35-80BE-F137-863B-B7F23FE59EE3}"/>
                    </a:ext>
                  </a:extLst>
                </p:cNvPr>
                <p:cNvCxnSpPr>
                  <a:cxnSpLocks/>
                  <a:stCxn id="322" idx="6"/>
                  <a:endCxn id="283" idx="2"/>
                </p:cNvCxnSpPr>
                <p:nvPr/>
              </p:nvCxnSpPr>
              <p:spPr bwMode="auto">
                <a:xfrm flipV="1">
                  <a:off x="3850621" y="2698430"/>
                  <a:ext cx="876875" cy="15586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6" name="Straight Connector 265">
                  <a:extLst>
                    <a:ext uri="{FF2B5EF4-FFF2-40B4-BE49-F238E27FC236}">
                      <a16:creationId xmlns:a16="http://schemas.microsoft.com/office/drawing/2014/main" id="{3373C72F-1FE0-9FEC-5839-FBB971072FC8}"/>
                    </a:ext>
                  </a:extLst>
                </p:cNvPr>
                <p:cNvCxnSpPr>
                  <a:cxnSpLocks/>
                  <a:stCxn id="322" idx="6"/>
                  <a:endCxn id="288" idx="2"/>
                </p:cNvCxnSpPr>
                <p:nvPr/>
              </p:nvCxnSpPr>
              <p:spPr bwMode="auto">
                <a:xfrm>
                  <a:off x="3850623" y="2854298"/>
                  <a:ext cx="876874" cy="17938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7" name="Straight Connector 266">
                  <a:extLst>
                    <a:ext uri="{FF2B5EF4-FFF2-40B4-BE49-F238E27FC236}">
                      <a16:creationId xmlns:a16="http://schemas.microsoft.com/office/drawing/2014/main" id="{24AC6517-DF9C-908E-0974-283720F9A8F3}"/>
                    </a:ext>
                  </a:extLst>
                </p:cNvPr>
                <p:cNvCxnSpPr>
                  <a:cxnSpLocks/>
                </p:cNvCxnSpPr>
                <p:nvPr/>
              </p:nvCxnSpPr>
              <p:spPr bwMode="auto">
                <a:xfrm>
                  <a:off x="3845301" y="2854207"/>
                  <a:ext cx="918113" cy="66031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8" name="Straight Connector 267">
                  <a:extLst>
                    <a:ext uri="{FF2B5EF4-FFF2-40B4-BE49-F238E27FC236}">
                      <a16:creationId xmlns:a16="http://schemas.microsoft.com/office/drawing/2014/main" id="{BE8BBA27-B9F1-CD20-0465-41E0615CA9BD}"/>
                    </a:ext>
                  </a:extLst>
                </p:cNvPr>
                <p:cNvCxnSpPr>
                  <a:cxnSpLocks/>
                </p:cNvCxnSpPr>
                <p:nvPr/>
              </p:nvCxnSpPr>
              <p:spPr bwMode="auto">
                <a:xfrm>
                  <a:off x="3845301" y="2854207"/>
                  <a:ext cx="918113" cy="105026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9" name="Straight Connector 268">
                  <a:extLst>
                    <a:ext uri="{FF2B5EF4-FFF2-40B4-BE49-F238E27FC236}">
                      <a16:creationId xmlns:a16="http://schemas.microsoft.com/office/drawing/2014/main" id="{460EA327-F3B8-4435-CBD7-16C1F08A7FF9}"/>
                    </a:ext>
                  </a:extLst>
                </p:cNvPr>
                <p:cNvCxnSpPr>
                  <a:cxnSpLocks/>
                </p:cNvCxnSpPr>
                <p:nvPr/>
              </p:nvCxnSpPr>
              <p:spPr bwMode="auto">
                <a:xfrm>
                  <a:off x="3845301" y="2854207"/>
                  <a:ext cx="918113" cy="144021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0" name="Straight Connector 269">
                  <a:extLst>
                    <a:ext uri="{FF2B5EF4-FFF2-40B4-BE49-F238E27FC236}">
                      <a16:creationId xmlns:a16="http://schemas.microsoft.com/office/drawing/2014/main" id="{D0FD5443-CD7C-6951-59EF-D3B386142D1F}"/>
                    </a:ext>
                  </a:extLst>
                </p:cNvPr>
                <p:cNvCxnSpPr>
                  <a:cxnSpLocks/>
                </p:cNvCxnSpPr>
                <p:nvPr/>
              </p:nvCxnSpPr>
              <p:spPr bwMode="auto">
                <a:xfrm>
                  <a:off x="3845301" y="2854207"/>
                  <a:ext cx="918113" cy="27037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7" name="Group 236">
                <a:extLst>
                  <a:ext uri="{FF2B5EF4-FFF2-40B4-BE49-F238E27FC236}">
                    <a16:creationId xmlns:a16="http://schemas.microsoft.com/office/drawing/2014/main" id="{5C2811DF-0ED9-D6BC-2907-D1B8C8496772}"/>
                  </a:ext>
                </a:extLst>
              </p:cNvPr>
              <p:cNvGrpSpPr/>
              <p:nvPr/>
            </p:nvGrpSpPr>
            <p:grpSpPr>
              <a:xfrm>
                <a:off x="5550870" y="661227"/>
                <a:ext cx="750491" cy="1778328"/>
                <a:chOff x="3845301" y="2324006"/>
                <a:chExt cx="918113" cy="1970413"/>
              </a:xfrm>
            </p:grpSpPr>
            <p:cxnSp>
              <p:nvCxnSpPr>
                <p:cNvPr id="259" name="Straight Connector 258">
                  <a:extLst>
                    <a:ext uri="{FF2B5EF4-FFF2-40B4-BE49-F238E27FC236}">
                      <a16:creationId xmlns:a16="http://schemas.microsoft.com/office/drawing/2014/main" id="{70F5E896-A141-E168-9897-EFE1FFFC4913}"/>
                    </a:ext>
                  </a:extLst>
                </p:cNvPr>
                <p:cNvCxnSpPr>
                  <a:cxnSpLocks/>
                </p:cNvCxnSpPr>
                <p:nvPr/>
              </p:nvCxnSpPr>
              <p:spPr bwMode="auto">
                <a:xfrm flipV="1">
                  <a:off x="3845301" y="2734630"/>
                  <a:ext cx="918113" cy="11957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0" name="Straight Connector 259">
                  <a:extLst>
                    <a:ext uri="{FF2B5EF4-FFF2-40B4-BE49-F238E27FC236}">
                      <a16:creationId xmlns:a16="http://schemas.microsoft.com/office/drawing/2014/main" id="{F521B9A1-9A90-DD3D-914E-62870258BAAF}"/>
                    </a:ext>
                  </a:extLst>
                </p:cNvPr>
                <p:cNvCxnSpPr>
                  <a:cxnSpLocks/>
                  <a:endCxn id="283" idx="2"/>
                </p:cNvCxnSpPr>
                <p:nvPr/>
              </p:nvCxnSpPr>
              <p:spPr bwMode="auto">
                <a:xfrm flipV="1">
                  <a:off x="3845301" y="2324006"/>
                  <a:ext cx="883909" cy="53020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1" name="Straight Connector 260">
                  <a:extLst>
                    <a:ext uri="{FF2B5EF4-FFF2-40B4-BE49-F238E27FC236}">
                      <a16:creationId xmlns:a16="http://schemas.microsoft.com/office/drawing/2014/main" id="{06DE51BD-941B-9B37-F43C-BBC2FF26C1F9}"/>
                    </a:ext>
                  </a:extLst>
                </p:cNvPr>
                <p:cNvCxnSpPr>
                  <a:cxnSpLocks/>
                </p:cNvCxnSpPr>
                <p:nvPr/>
              </p:nvCxnSpPr>
              <p:spPr bwMode="auto">
                <a:xfrm>
                  <a:off x="3845301" y="2854207"/>
                  <a:ext cx="918113" cy="66031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2" name="Straight Connector 261">
                  <a:extLst>
                    <a:ext uri="{FF2B5EF4-FFF2-40B4-BE49-F238E27FC236}">
                      <a16:creationId xmlns:a16="http://schemas.microsoft.com/office/drawing/2014/main" id="{44BD0780-71B7-4919-9736-69ECAC855336}"/>
                    </a:ext>
                  </a:extLst>
                </p:cNvPr>
                <p:cNvCxnSpPr>
                  <a:cxnSpLocks/>
                </p:cNvCxnSpPr>
                <p:nvPr/>
              </p:nvCxnSpPr>
              <p:spPr bwMode="auto">
                <a:xfrm>
                  <a:off x="3845301" y="2854207"/>
                  <a:ext cx="918113" cy="105026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3" name="Straight Connector 262">
                  <a:extLst>
                    <a:ext uri="{FF2B5EF4-FFF2-40B4-BE49-F238E27FC236}">
                      <a16:creationId xmlns:a16="http://schemas.microsoft.com/office/drawing/2014/main" id="{B1722DB8-49FB-6188-E6AF-919CDFB1230A}"/>
                    </a:ext>
                  </a:extLst>
                </p:cNvPr>
                <p:cNvCxnSpPr>
                  <a:cxnSpLocks/>
                </p:cNvCxnSpPr>
                <p:nvPr/>
              </p:nvCxnSpPr>
              <p:spPr bwMode="auto">
                <a:xfrm>
                  <a:off x="3845301" y="2854207"/>
                  <a:ext cx="918113" cy="144021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4" name="Straight Connector 263">
                  <a:extLst>
                    <a:ext uri="{FF2B5EF4-FFF2-40B4-BE49-F238E27FC236}">
                      <a16:creationId xmlns:a16="http://schemas.microsoft.com/office/drawing/2014/main" id="{2167F776-8CE9-8BB5-E99D-1D03EDF583B5}"/>
                    </a:ext>
                  </a:extLst>
                </p:cNvPr>
                <p:cNvCxnSpPr>
                  <a:cxnSpLocks/>
                </p:cNvCxnSpPr>
                <p:nvPr/>
              </p:nvCxnSpPr>
              <p:spPr bwMode="auto">
                <a:xfrm>
                  <a:off x="3845301" y="2854207"/>
                  <a:ext cx="918113" cy="27037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8" name="Group 237">
                <a:extLst>
                  <a:ext uri="{FF2B5EF4-FFF2-40B4-BE49-F238E27FC236}">
                    <a16:creationId xmlns:a16="http://schemas.microsoft.com/office/drawing/2014/main" id="{CC32E463-BF15-47B8-46D1-35E623E88C59}"/>
                  </a:ext>
                </a:extLst>
              </p:cNvPr>
              <p:cNvGrpSpPr/>
              <p:nvPr/>
            </p:nvGrpSpPr>
            <p:grpSpPr>
              <a:xfrm>
                <a:off x="5533488" y="661227"/>
                <a:ext cx="750492" cy="1778329"/>
                <a:chOff x="3845301" y="1934058"/>
                <a:chExt cx="918114" cy="1970414"/>
              </a:xfrm>
            </p:grpSpPr>
            <p:cxnSp>
              <p:nvCxnSpPr>
                <p:cNvPr id="253" name="Straight Connector 252">
                  <a:extLst>
                    <a:ext uri="{FF2B5EF4-FFF2-40B4-BE49-F238E27FC236}">
                      <a16:creationId xmlns:a16="http://schemas.microsoft.com/office/drawing/2014/main" id="{5AE5E469-EDDD-9613-059F-52E5952560DA}"/>
                    </a:ext>
                  </a:extLst>
                </p:cNvPr>
                <p:cNvCxnSpPr>
                  <a:cxnSpLocks/>
                </p:cNvCxnSpPr>
                <p:nvPr/>
              </p:nvCxnSpPr>
              <p:spPr bwMode="auto">
                <a:xfrm flipV="1">
                  <a:off x="3845301" y="2734630"/>
                  <a:ext cx="918113" cy="11957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4" name="Straight Connector 253">
                  <a:extLst>
                    <a:ext uri="{FF2B5EF4-FFF2-40B4-BE49-F238E27FC236}">
                      <a16:creationId xmlns:a16="http://schemas.microsoft.com/office/drawing/2014/main" id="{8405AE7E-3844-135C-9AA0-A04FF6D66AF5}"/>
                    </a:ext>
                  </a:extLst>
                </p:cNvPr>
                <p:cNvCxnSpPr>
                  <a:cxnSpLocks/>
                </p:cNvCxnSpPr>
                <p:nvPr/>
              </p:nvCxnSpPr>
              <p:spPr bwMode="auto">
                <a:xfrm flipV="1">
                  <a:off x="3845301" y="2344685"/>
                  <a:ext cx="918114" cy="50952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5" name="Straight Connector 254">
                  <a:extLst>
                    <a:ext uri="{FF2B5EF4-FFF2-40B4-BE49-F238E27FC236}">
                      <a16:creationId xmlns:a16="http://schemas.microsoft.com/office/drawing/2014/main" id="{76C089FC-8CB3-C745-40A7-1CEBC443FFA0}"/>
                    </a:ext>
                  </a:extLst>
                </p:cNvPr>
                <p:cNvCxnSpPr>
                  <a:cxnSpLocks/>
                </p:cNvCxnSpPr>
                <p:nvPr/>
              </p:nvCxnSpPr>
              <p:spPr bwMode="auto">
                <a:xfrm>
                  <a:off x="3845301" y="2854207"/>
                  <a:ext cx="918113" cy="66031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6" name="Straight Connector 255">
                  <a:extLst>
                    <a:ext uri="{FF2B5EF4-FFF2-40B4-BE49-F238E27FC236}">
                      <a16:creationId xmlns:a16="http://schemas.microsoft.com/office/drawing/2014/main" id="{579AAB1A-CF8B-D458-A2CE-19FBE684B6BD}"/>
                    </a:ext>
                  </a:extLst>
                </p:cNvPr>
                <p:cNvCxnSpPr>
                  <a:cxnSpLocks/>
                </p:cNvCxnSpPr>
                <p:nvPr/>
              </p:nvCxnSpPr>
              <p:spPr bwMode="auto">
                <a:xfrm>
                  <a:off x="3845301" y="2854207"/>
                  <a:ext cx="918113" cy="105026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7" name="Straight Connector 256">
                  <a:extLst>
                    <a:ext uri="{FF2B5EF4-FFF2-40B4-BE49-F238E27FC236}">
                      <a16:creationId xmlns:a16="http://schemas.microsoft.com/office/drawing/2014/main" id="{EAC3D70F-E054-7D94-23BE-52B15E158962}"/>
                    </a:ext>
                  </a:extLst>
                </p:cNvPr>
                <p:cNvCxnSpPr>
                  <a:cxnSpLocks/>
                  <a:stCxn id="324" idx="6"/>
                  <a:endCxn id="283" idx="2"/>
                </p:cNvCxnSpPr>
                <p:nvPr/>
              </p:nvCxnSpPr>
              <p:spPr bwMode="auto">
                <a:xfrm flipV="1">
                  <a:off x="3873600" y="1934058"/>
                  <a:ext cx="876875" cy="93576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8" name="Straight Connector 257">
                  <a:extLst>
                    <a:ext uri="{FF2B5EF4-FFF2-40B4-BE49-F238E27FC236}">
                      <a16:creationId xmlns:a16="http://schemas.microsoft.com/office/drawing/2014/main" id="{12BCB82B-0C91-298F-27AC-660D3FF42755}"/>
                    </a:ext>
                  </a:extLst>
                </p:cNvPr>
                <p:cNvCxnSpPr>
                  <a:cxnSpLocks/>
                </p:cNvCxnSpPr>
                <p:nvPr/>
              </p:nvCxnSpPr>
              <p:spPr bwMode="auto">
                <a:xfrm>
                  <a:off x="3845301" y="2854207"/>
                  <a:ext cx="918113" cy="27037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39" name="Group 238">
                <a:extLst>
                  <a:ext uri="{FF2B5EF4-FFF2-40B4-BE49-F238E27FC236}">
                    <a16:creationId xmlns:a16="http://schemas.microsoft.com/office/drawing/2014/main" id="{B8CFF52C-8B47-C02D-1294-78AA4DE5FDC0}"/>
                  </a:ext>
                </a:extLst>
              </p:cNvPr>
              <p:cNvGrpSpPr/>
              <p:nvPr/>
            </p:nvGrpSpPr>
            <p:grpSpPr>
              <a:xfrm flipV="1">
                <a:off x="5551984" y="661227"/>
                <a:ext cx="721419" cy="1759667"/>
                <a:chOff x="2417681" y="1173218"/>
                <a:chExt cx="875334" cy="1949736"/>
              </a:xfrm>
            </p:grpSpPr>
            <p:cxnSp>
              <p:nvCxnSpPr>
                <p:cNvPr id="247" name="Straight Connector 246">
                  <a:extLst>
                    <a:ext uri="{FF2B5EF4-FFF2-40B4-BE49-F238E27FC236}">
                      <a16:creationId xmlns:a16="http://schemas.microsoft.com/office/drawing/2014/main" id="{4D4E2B92-4EB9-3144-1774-9DB643B5C155}"/>
                    </a:ext>
                  </a:extLst>
                </p:cNvPr>
                <p:cNvCxnSpPr>
                  <a:cxnSpLocks/>
                  <a:stCxn id="325" idx="6"/>
                  <a:endCxn id="288" idx="2"/>
                </p:cNvCxnSpPr>
                <p:nvPr/>
              </p:nvCxnSpPr>
              <p:spPr bwMode="auto">
                <a:xfrm flipV="1">
                  <a:off x="2423307" y="1173218"/>
                  <a:ext cx="869706" cy="62402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8" name="Straight Connector 247">
                  <a:extLst>
                    <a:ext uri="{FF2B5EF4-FFF2-40B4-BE49-F238E27FC236}">
                      <a16:creationId xmlns:a16="http://schemas.microsoft.com/office/drawing/2014/main" id="{441F50EF-9627-D35D-2FB2-D40D81F62AED}"/>
                    </a:ext>
                  </a:extLst>
                </p:cNvPr>
                <p:cNvCxnSpPr>
                  <a:cxnSpLocks/>
                  <a:stCxn id="325" idx="6"/>
                  <a:endCxn id="286" idx="2"/>
                </p:cNvCxnSpPr>
                <p:nvPr/>
              </p:nvCxnSpPr>
              <p:spPr bwMode="auto">
                <a:xfrm>
                  <a:off x="2423307" y="1797245"/>
                  <a:ext cx="869706" cy="1558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9" name="Straight Connector 248">
                  <a:extLst>
                    <a:ext uri="{FF2B5EF4-FFF2-40B4-BE49-F238E27FC236}">
                      <a16:creationId xmlns:a16="http://schemas.microsoft.com/office/drawing/2014/main" id="{4E98D708-EF26-15EB-0C38-100515A8096A}"/>
                    </a:ext>
                  </a:extLst>
                </p:cNvPr>
                <p:cNvCxnSpPr>
                  <a:cxnSpLocks/>
                  <a:stCxn id="325" idx="6"/>
                  <a:endCxn id="287" idx="2"/>
                </p:cNvCxnSpPr>
                <p:nvPr/>
              </p:nvCxnSpPr>
              <p:spPr bwMode="auto">
                <a:xfrm flipV="1">
                  <a:off x="2423307" y="1563165"/>
                  <a:ext cx="869706" cy="23408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0" name="Straight Connector 249">
                  <a:extLst>
                    <a:ext uri="{FF2B5EF4-FFF2-40B4-BE49-F238E27FC236}">
                      <a16:creationId xmlns:a16="http://schemas.microsoft.com/office/drawing/2014/main" id="{17D77E5A-932F-7D52-A8E2-7A671039DBEA}"/>
                    </a:ext>
                  </a:extLst>
                </p:cNvPr>
                <p:cNvCxnSpPr>
                  <a:cxnSpLocks/>
                  <a:endCxn id="284" idx="2"/>
                </p:cNvCxnSpPr>
                <p:nvPr/>
              </p:nvCxnSpPr>
              <p:spPr bwMode="auto">
                <a:xfrm>
                  <a:off x="2417681" y="1781223"/>
                  <a:ext cx="875332" cy="95178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1" name="Straight Connector 250">
                  <a:extLst>
                    <a:ext uri="{FF2B5EF4-FFF2-40B4-BE49-F238E27FC236}">
                      <a16:creationId xmlns:a16="http://schemas.microsoft.com/office/drawing/2014/main" id="{2373D272-8494-2DE7-AD43-DD3D5714E5E5}"/>
                    </a:ext>
                  </a:extLst>
                </p:cNvPr>
                <p:cNvCxnSpPr>
                  <a:cxnSpLocks/>
                  <a:stCxn id="325" idx="6"/>
                  <a:endCxn id="283" idx="2"/>
                </p:cNvCxnSpPr>
                <p:nvPr/>
              </p:nvCxnSpPr>
              <p:spPr bwMode="auto">
                <a:xfrm>
                  <a:off x="2423307" y="1797245"/>
                  <a:ext cx="869708" cy="132570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2" name="Straight Connector 251">
                  <a:extLst>
                    <a:ext uri="{FF2B5EF4-FFF2-40B4-BE49-F238E27FC236}">
                      <a16:creationId xmlns:a16="http://schemas.microsoft.com/office/drawing/2014/main" id="{1DD12D75-5E20-054D-7674-984D22C8A03E}"/>
                    </a:ext>
                  </a:extLst>
                </p:cNvPr>
                <p:cNvCxnSpPr>
                  <a:cxnSpLocks/>
                  <a:endCxn id="285" idx="2"/>
                </p:cNvCxnSpPr>
                <p:nvPr/>
              </p:nvCxnSpPr>
              <p:spPr bwMode="auto">
                <a:xfrm>
                  <a:off x="2417681" y="1781222"/>
                  <a:ext cx="875333" cy="56183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40" name="Group 239">
                <a:extLst>
                  <a:ext uri="{FF2B5EF4-FFF2-40B4-BE49-F238E27FC236}">
                    <a16:creationId xmlns:a16="http://schemas.microsoft.com/office/drawing/2014/main" id="{459EB247-D442-5F95-FCBB-DAF29B40C01D}"/>
                  </a:ext>
                </a:extLst>
              </p:cNvPr>
              <p:cNvGrpSpPr/>
              <p:nvPr/>
            </p:nvGrpSpPr>
            <p:grpSpPr>
              <a:xfrm flipV="1">
                <a:off x="5556620" y="661227"/>
                <a:ext cx="716782" cy="1759667"/>
                <a:chOff x="2387330" y="1518124"/>
                <a:chExt cx="869707" cy="1949736"/>
              </a:xfrm>
            </p:grpSpPr>
            <p:cxnSp>
              <p:nvCxnSpPr>
                <p:cNvPr id="241" name="Straight Connector 240">
                  <a:extLst>
                    <a:ext uri="{FF2B5EF4-FFF2-40B4-BE49-F238E27FC236}">
                      <a16:creationId xmlns:a16="http://schemas.microsoft.com/office/drawing/2014/main" id="{6231F067-3DC2-ABF5-47A1-66DD9F3D1605}"/>
                    </a:ext>
                  </a:extLst>
                </p:cNvPr>
                <p:cNvCxnSpPr>
                  <a:cxnSpLocks/>
                  <a:stCxn id="326" idx="6"/>
                  <a:endCxn id="283" idx="2"/>
                </p:cNvCxnSpPr>
                <p:nvPr/>
              </p:nvCxnSpPr>
              <p:spPr bwMode="auto">
                <a:xfrm>
                  <a:off x="2387330" y="1752203"/>
                  <a:ext cx="869706" cy="171565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2" name="Straight Connector 241">
                  <a:extLst>
                    <a:ext uri="{FF2B5EF4-FFF2-40B4-BE49-F238E27FC236}">
                      <a16:creationId xmlns:a16="http://schemas.microsoft.com/office/drawing/2014/main" id="{F3BA1812-25DD-9477-E486-0D8EB85EC9E8}"/>
                    </a:ext>
                  </a:extLst>
                </p:cNvPr>
                <p:cNvCxnSpPr>
                  <a:cxnSpLocks/>
                  <a:stCxn id="326" idx="6"/>
                  <a:endCxn id="287" idx="2"/>
                </p:cNvCxnSpPr>
                <p:nvPr/>
              </p:nvCxnSpPr>
              <p:spPr bwMode="auto">
                <a:xfrm>
                  <a:off x="2387331" y="1752202"/>
                  <a:ext cx="869706" cy="1558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3" name="Straight Connector 242">
                  <a:extLst>
                    <a:ext uri="{FF2B5EF4-FFF2-40B4-BE49-F238E27FC236}">
                      <a16:creationId xmlns:a16="http://schemas.microsoft.com/office/drawing/2014/main" id="{91730766-7541-CB3B-6932-B9A8A7AE18DB}"/>
                    </a:ext>
                  </a:extLst>
                </p:cNvPr>
                <p:cNvCxnSpPr>
                  <a:cxnSpLocks/>
                  <a:stCxn id="326" idx="6"/>
                  <a:endCxn id="288" idx="2"/>
                </p:cNvCxnSpPr>
                <p:nvPr/>
              </p:nvCxnSpPr>
              <p:spPr bwMode="auto">
                <a:xfrm flipV="1">
                  <a:off x="2387331" y="1518124"/>
                  <a:ext cx="869705" cy="234079"/>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4" name="Straight Connector 243">
                  <a:extLst>
                    <a:ext uri="{FF2B5EF4-FFF2-40B4-BE49-F238E27FC236}">
                      <a16:creationId xmlns:a16="http://schemas.microsoft.com/office/drawing/2014/main" id="{F090F09F-C711-D418-D7FF-3EE1DCD354FA}"/>
                    </a:ext>
                  </a:extLst>
                </p:cNvPr>
                <p:cNvCxnSpPr>
                  <a:cxnSpLocks/>
                  <a:stCxn id="326" idx="6"/>
                  <a:endCxn id="285" idx="2"/>
                </p:cNvCxnSpPr>
                <p:nvPr/>
              </p:nvCxnSpPr>
              <p:spPr bwMode="auto">
                <a:xfrm>
                  <a:off x="2387331" y="1752202"/>
                  <a:ext cx="869706" cy="93576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5" name="Straight Connector 244">
                  <a:extLst>
                    <a:ext uri="{FF2B5EF4-FFF2-40B4-BE49-F238E27FC236}">
                      <a16:creationId xmlns:a16="http://schemas.microsoft.com/office/drawing/2014/main" id="{8FAB073D-B3FF-2217-B46E-6963FE17D081}"/>
                    </a:ext>
                  </a:extLst>
                </p:cNvPr>
                <p:cNvCxnSpPr>
                  <a:cxnSpLocks/>
                </p:cNvCxnSpPr>
                <p:nvPr/>
              </p:nvCxnSpPr>
              <p:spPr bwMode="auto">
                <a:xfrm>
                  <a:off x="2387330" y="1770091"/>
                  <a:ext cx="869706" cy="132571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6" name="Straight Connector 245">
                  <a:extLst>
                    <a:ext uri="{FF2B5EF4-FFF2-40B4-BE49-F238E27FC236}">
                      <a16:creationId xmlns:a16="http://schemas.microsoft.com/office/drawing/2014/main" id="{FD04B8B0-7CAF-06A6-17DC-0A2594484EEC}"/>
                    </a:ext>
                  </a:extLst>
                </p:cNvPr>
                <p:cNvCxnSpPr>
                  <a:cxnSpLocks/>
                  <a:stCxn id="326" idx="6"/>
                  <a:endCxn id="286" idx="2"/>
                </p:cNvCxnSpPr>
                <p:nvPr/>
              </p:nvCxnSpPr>
              <p:spPr bwMode="auto">
                <a:xfrm>
                  <a:off x="2387331" y="1752202"/>
                  <a:ext cx="869706" cy="54581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grpSp>
          <p:nvGrpSpPr>
            <p:cNvPr id="176" name="Group 175">
              <a:extLst>
                <a:ext uri="{FF2B5EF4-FFF2-40B4-BE49-F238E27FC236}">
                  <a16:creationId xmlns:a16="http://schemas.microsoft.com/office/drawing/2014/main" id="{60A69EEB-7E18-C922-1B54-4CBB08DD9DAC}"/>
                </a:ext>
              </a:extLst>
            </p:cNvPr>
            <p:cNvGrpSpPr/>
            <p:nvPr/>
          </p:nvGrpSpPr>
          <p:grpSpPr>
            <a:xfrm>
              <a:off x="5148250" y="1835468"/>
              <a:ext cx="242440" cy="1531631"/>
              <a:chOff x="2379918" y="1234960"/>
              <a:chExt cx="266298" cy="1392666"/>
            </a:xfrm>
          </p:grpSpPr>
          <p:sp>
            <p:nvSpPr>
              <p:cNvPr id="230" name="Oval 229">
                <a:extLst>
                  <a:ext uri="{FF2B5EF4-FFF2-40B4-BE49-F238E27FC236}">
                    <a16:creationId xmlns:a16="http://schemas.microsoft.com/office/drawing/2014/main" id="{10EC0271-94A9-8AAA-9313-4BB28593BB38}"/>
                  </a:ext>
                </a:extLst>
              </p:cNvPr>
              <p:cNvSpPr/>
              <p:nvPr/>
            </p:nvSpPr>
            <p:spPr bwMode="auto">
              <a:xfrm>
                <a:off x="2379918" y="1234960"/>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31" name="Oval 230">
                <a:extLst>
                  <a:ext uri="{FF2B5EF4-FFF2-40B4-BE49-F238E27FC236}">
                    <a16:creationId xmlns:a16="http://schemas.microsoft.com/office/drawing/2014/main" id="{663CB47C-0CFF-5216-BEEA-94265E3ABE89}"/>
                  </a:ext>
                </a:extLst>
              </p:cNvPr>
              <p:cNvSpPr/>
              <p:nvPr/>
            </p:nvSpPr>
            <p:spPr bwMode="auto">
              <a:xfrm>
                <a:off x="2379918" y="1624906"/>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32" name="Oval 231">
                <a:extLst>
                  <a:ext uri="{FF2B5EF4-FFF2-40B4-BE49-F238E27FC236}">
                    <a16:creationId xmlns:a16="http://schemas.microsoft.com/office/drawing/2014/main" id="{69A7B9D4-4985-0455-CBC1-5F9F5769A8CA}"/>
                  </a:ext>
                </a:extLst>
              </p:cNvPr>
              <p:cNvSpPr/>
              <p:nvPr/>
            </p:nvSpPr>
            <p:spPr bwMode="auto">
              <a:xfrm>
                <a:off x="2379918" y="2014853"/>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233" name="Oval 232">
                <a:extLst>
                  <a:ext uri="{FF2B5EF4-FFF2-40B4-BE49-F238E27FC236}">
                    <a16:creationId xmlns:a16="http://schemas.microsoft.com/office/drawing/2014/main" id="{8944C7FE-4FC3-ABF7-5762-688A637DCCE8}"/>
                  </a:ext>
                </a:extLst>
              </p:cNvPr>
              <p:cNvSpPr/>
              <p:nvPr/>
            </p:nvSpPr>
            <p:spPr bwMode="auto">
              <a:xfrm>
                <a:off x="2379918" y="2404799"/>
                <a:ext cx="266298" cy="222827"/>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grpSp>
        <p:grpSp>
          <p:nvGrpSpPr>
            <p:cNvPr id="177" name="Group 176">
              <a:extLst>
                <a:ext uri="{FF2B5EF4-FFF2-40B4-BE49-F238E27FC236}">
                  <a16:creationId xmlns:a16="http://schemas.microsoft.com/office/drawing/2014/main" id="{F3FA13C2-AB68-13EE-6BB3-6D605E7B31FB}"/>
                </a:ext>
              </a:extLst>
            </p:cNvPr>
            <p:cNvGrpSpPr/>
            <p:nvPr/>
          </p:nvGrpSpPr>
          <p:grpSpPr>
            <a:xfrm>
              <a:off x="4310553" y="1521933"/>
              <a:ext cx="842030" cy="2144283"/>
              <a:chOff x="6473861" y="661227"/>
              <a:chExt cx="762258" cy="1759667"/>
            </a:xfrm>
          </p:grpSpPr>
          <p:grpSp>
            <p:nvGrpSpPr>
              <p:cNvPr id="200" name="Group 199">
                <a:extLst>
                  <a:ext uri="{FF2B5EF4-FFF2-40B4-BE49-F238E27FC236}">
                    <a16:creationId xmlns:a16="http://schemas.microsoft.com/office/drawing/2014/main" id="{483B13D7-38CA-43CF-2B99-D9117E7D09DC}"/>
                  </a:ext>
                </a:extLst>
              </p:cNvPr>
              <p:cNvGrpSpPr/>
              <p:nvPr/>
            </p:nvGrpSpPr>
            <p:grpSpPr>
              <a:xfrm>
                <a:off x="6492874" y="661227"/>
                <a:ext cx="739321" cy="1413650"/>
                <a:chOff x="3341362" y="1264250"/>
                <a:chExt cx="897056" cy="1566344"/>
              </a:xfrm>
            </p:grpSpPr>
            <p:cxnSp>
              <p:nvCxnSpPr>
                <p:cNvPr id="226" name="Straight Connector 225">
                  <a:extLst>
                    <a:ext uri="{FF2B5EF4-FFF2-40B4-BE49-F238E27FC236}">
                      <a16:creationId xmlns:a16="http://schemas.microsoft.com/office/drawing/2014/main" id="{A85AD689-CA6B-C69F-4461-89AD067FAA6D}"/>
                    </a:ext>
                  </a:extLst>
                </p:cNvPr>
                <p:cNvCxnSpPr>
                  <a:cxnSpLocks/>
                  <a:stCxn id="283" idx="6"/>
                  <a:endCxn id="230" idx="2"/>
                </p:cNvCxnSpPr>
                <p:nvPr/>
              </p:nvCxnSpPr>
              <p:spPr bwMode="auto">
                <a:xfrm>
                  <a:off x="3341362" y="1264250"/>
                  <a:ext cx="897056" cy="39650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7" name="Straight Connector 226">
                  <a:extLst>
                    <a:ext uri="{FF2B5EF4-FFF2-40B4-BE49-F238E27FC236}">
                      <a16:creationId xmlns:a16="http://schemas.microsoft.com/office/drawing/2014/main" id="{ED3D3033-E7AD-47A4-6A79-47F3E7D79C84}"/>
                    </a:ext>
                  </a:extLst>
                </p:cNvPr>
                <p:cNvCxnSpPr>
                  <a:cxnSpLocks/>
                  <a:stCxn id="283" idx="6"/>
                  <a:endCxn id="231" idx="2"/>
                </p:cNvCxnSpPr>
                <p:nvPr/>
              </p:nvCxnSpPr>
              <p:spPr bwMode="auto">
                <a:xfrm>
                  <a:off x="3341362" y="1264250"/>
                  <a:ext cx="897056" cy="78645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8" name="Straight Connector 227">
                  <a:extLst>
                    <a:ext uri="{FF2B5EF4-FFF2-40B4-BE49-F238E27FC236}">
                      <a16:creationId xmlns:a16="http://schemas.microsoft.com/office/drawing/2014/main" id="{34B7428F-38F9-A730-8657-59CE6A7A6652}"/>
                    </a:ext>
                  </a:extLst>
                </p:cNvPr>
                <p:cNvCxnSpPr>
                  <a:cxnSpLocks/>
                  <a:stCxn id="283" idx="6"/>
                  <a:endCxn id="233" idx="2"/>
                </p:cNvCxnSpPr>
                <p:nvPr/>
              </p:nvCxnSpPr>
              <p:spPr bwMode="auto">
                <a:xfrm>
                  <a:off x="3341362" y="1264250"/>
                  <a:ext cx="897056" cy="156634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9" name="Straight Connector 228">
                  <a:extLst>
                    <a:ext uri="{FF2B5EF4-FFF2-40B4-BE49-F238E27FC236}">
                      <a16:creationId xmlns:a16="http://schemas.microsoft.com/office/drawing/2014/main" id="{E966FFA9-3677-88F5-63D7-D34C11DF3CE7}"/>
                    </a:ext>
                  </a:extLst>
                </p:cNvPr>
                <p:cNvCxnSpPr>
                  <a:cxnSpLocks/>
                  <a:stCxn id="283" idx="6"/>
                  <a:endCxn id="232" idx="2"/>
                </p:cNvCxnSpPr>
                <p:nvPr/>
              </p:nvCxnSpPr>
              <p:spPr bwMode="auto">
                <a:xfrm>
                  <a:off x="3341362" y="1264250"/>
                  <a:ext cx="897056" cy="1176397"/>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1" name="Group 200">
                <a:extLst>
                  <a:ext uri="{FF2B5EF4-FFF2-40B4-BE49-F238E27FC236}">
                    <a16:creationId xmlns:a16="http://schemas.microsoft.com/office/drawing/2014/main" id="{B0454323-519E-8014-BFA9-8993494E2264}"/>
                  </a:ext>
                </a:extLst>
              </p:cNvPr>
              <p:cNvGrpSpPr/>
              <p:nvPr/>
            </p:nvGrpSpPr>
            <p:grpSpPr>
              <a:xfrm>
                <a:off x="6492877" y="1013158"/>
                <a:ext cx="743242" cy="1061716"/>
                <a:chOff x="3863670" y="2874738"/>
                <a:chExt cx="904542" cy="1176396"/>
              </a:xfrm>
            </p:grpSpPr>
            <p:cxnSp>
              <p:nvCxnSpPr>
                <p:cNvPr id="222" name="Straight Connector 221">
                  <a:extLst>
                    <a:ext uri="{FF2B5EF4-FFF2-40B4-BE49-F238E27FC236}">
                      <a16:creationId xmlns:a16="http://schemas.microsoft.com/office/drawing/2014/main" id="{533D533D-63BF-8AEB-D84A-357425BA09E8}"/>
                    </a:ext>
                  </a:extLst>
                </p:cNvPr>
                <p:cNvCxnSpPr>
                  <a:cxnSpLocks/>
                  <a:stCxn id="284" idx="6"/>
                  <a:endCxn id="230" idx="2"/>
                </p:cNvCxnSpPr>
                <p:nvPr/>
              </p:nvCxnSpPr>
              <p:spPr bwMode="auto">
                <a:xfrm>
                  <a:off x="3863764" y="2874740"/>
                  <a:ext cx="904448" cy="655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3" name="Straight Connector 222">
                  <a:extLst>
                    <a:ext uri="{FF2B5EF4-FFF2-40B4-BE49-F238E27FC236}">
                      <a16:creationId xmlns:a16="http://schemas.microsoft.com/office/drawing/2014/main" id="{833B2333-FFDA-4072-0661-C938FD9ABE23}"/>
                    </a:ext>
                  </a:extLst>
                </p:cNvPr>
                <p:cNvCxnSpPr>
                  <a:cxnSpLocks/>
                  <a:stCxn id="284" idx="6"/>
                  <a:endCxn id="232" idx="2"/>
                </p:cNvCxnSpPr>
                <p:nvPr/>
              </p:nvCxnSpPr>
              <p:spPr bwMode="auto">
                <a:xfrm>
                  <a:off x="3863670" y="2874738"/>
                  <a:ext cx="899771" cy="78645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4" name="Straight Connector 223">
                  <a:extLst>
                    <a:ext uri="{FF2B5EF4-FFF2-40B4-BE49-F238E27FC236}">
                      <a16:creationId xmlns:a16="http://schemas.microsoft.com/office/drawing/2014/main" id="{1E2989BD-F1AA-8B72-7FF8-D8894FA3545F}"/>
                    </a:ext>
                  </a:extLst>
                </p:cNvPr>
                <p:cNvCxnSpPr>
                  <a:cxnSpLocks/>
                  <a:stCxn id="284" idx="6"/>
                  <a:endCxn id="233" idx="2"/>
                </p:cNvCxnSpPr>
                <p:nvPr/>
              </p:nvCxnSpPr>
              <p:spPr bwMode="auto">
                <a:xfrm>
                  <a:off x="3863764" y="2874738"/>
                  <a:ext cx="904448" cy="117639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5" name="Straight Connector 224">
                  <a:extLst>
                    <a:ext uri="{FF2B5EF4-FFF2-40B4-BE49-F238E27FC236}">
                      <a16:creationId xmlns:a16="http://schemas.microsoft.com/office/drawing/2014/main" id="{721208EB-EEB4-4798-5546-ADA2A61837EF}"/>
                    </a:ext>
                  </a:extLst>
                </p:cNvPr>
                <p:cNvCxnSpPr>
                  <a:cxnSpLocks/>
                  <a:stCxn id="284" idx="6"/>
                  <a:endCxn id="231" idx="2"/>
                </p:cNvCxnSpPr>
                <p:nvPr/>
              </p:nvCxnSpPr>
              <p:spPr bwMode="auto">
                <a:xfrm>
                  <a:off x="3863764" y="2874740"/>
                  <a:ext cx="904448" cy="39650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2" name="Group 201">
                <a:extLst>
                  <a:ext uri="{FF2B5EF4-FFF2-40B4-BE49-F238E27FC236}">
                    <a16:creationId xmlns:a16="http://schemas.microsoft.com/office/drawing/2014/main" id="{099A2C1B-5B48-9C85-52E6-C8100D34B793}"/>
                  </a:ext>
                </a:extLst>
              </p:cNvPr>
              <p:cNvGrpSpPr/>
              <p:nvPr/>
            </p:nvGrpSpPr>
            <p:grpSpPr>
              <a:xfrm>
                <a:off x="6487288" y="1019077"/>
                <a:ext cx="744908" cy="1055800"/>
                <a:chOff x="3845301" y="2478487"/>
                <a:chExt cx="911283" cy="1169841"/>
              </a:xfrm>
            </p:grpSpPr>
            <p:cxnSp>
              <p:nvCxnSpPr>
                <p:cNvPr id="218" name="Straight Connector 217">
                  <a:extLst>
                    <a:ext uri="{FF2B5EF4-FFF2-40B4-BE49-F238E27FC236}">
                      <a16:creationId xmlns:a16="http://schemas.microsoft.com/office/drawing/2014/main" id="{52408868-7F34-F48F-6146-6F6847F34090}"/>
                    </a:ext>
                  </a:extLst>
                </p:cNvPr>
                <p:cNvCxnSpPr>
                  <a:cxnSpLocks/>
                  <a:stCxn id="285" idx="6"/>
                  <a:endCxn id="230" idx="2"/>
                </p:cNvCxnSpPr>
                <p:nvPr/>
              </p:nvCxnSpPr>
              <p:spPr bwMode="auto">
                <a:xfrm flipV="1">
                  <a:off x="3852136" y="2478487"/>
                  <a:ext cx="904448" cy="38339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9" name="Straight Connector 218">
                  <a:extLst>
                    <a:ext uri="{FF2B5EF4-FFF2-40B4-BE49-F238E27FC236}">
                      <a16:creationId xmlns:a16="http://schemas.microsoft.com/office/drawing/2014/main" id="{70E784CA-12B7-484E-3546-E1B1783DB3B1}"/>
                    </a:ext>
                  </a:extLst>
                </p:cNvPr>
                <p:cNvCxnSpPr>
                  <a:cxnSpLocks/>
                  <a:stCxn id="285" idx="6"/>
                  <a:endCxn id="232" idx="2"/>
                </p:cNvCxnSpPr>
                <p:nvPr/>
              </p:nvCxnSpPr>
              <p:spPr bwMode="auto">
                <a:xfrm>
                  <a:off x="3852136" y="2861879"/>
                  <a:ext cx="904448" cy="39650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0" name="Straight Connector 219">
                  <a:extLst>
                    <a:ext uri="{FF2B5EF4-FFF2-40B4-BE49-F238E27FC236}">
                      <a16:creationId xmlns:a16="http://schemas.microsoft.com/office/drawing/2014/main" id="{C4802020-A842-9082-3EA6-67FF7ABEAEFC}"/>
                    </a:ext>
                  </a:extLst>
                </p:cNvPr>
                <p:cNvCxnSpPr>
                  <a:cxnSpLocks/>
                  <a:endCxn id="233" idx="2"/>
                </p:cNvCxnSpPr>
                <p:nvPr/>
              </p:nvCxnSpPr>
              <p:spPr bwMode="auto">
                <a:xfrm>
                  <a:off x="3845301" y="2854207"/>
                  <a:ext cx="911283" cy="79412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1" name="Straight Connector 220">
                  <a:extLst>
                    <a:ext uri="{FF2B5EF4-FFF2-40B4-BE49-F238E27FC236}">
                      <a16:creationId xmlns:a16="http://schemas.microsoft.com/office/drawing/2014/main" id="{9592DEA6-4130-3A46-1851-53FDE7786B70}"/>
                    </a:ext>
                  </a:extLst>
                </p:cNvPr>
                <p:cNvCxnSpPr>
                  <a:cxnSpLocks/>
                  <a:stCxn id="285" idx="6"/>
                  <a:endCxn id="231" idx="2"/>
                </p:cNvCxnSpPr>
                <p:nvPr/>
              </p:nvCxnSpPr>
              <p:spPr bwMode="auto">
                <a:xfrm>
                  <a:off x="3852136" y="2861879"/>
                  <a:ext cx="904448" cy="6555"/>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3" name="Group 202">
                <a:extLst>
                  <a:ext uri="{FF2B5EF4-FFF2-40B4-BE49-F238E27FC236}">
                    <a16:creationId xmlns:a16="http://schemas.microsoft.com/office/drawing/2014/main" id="{77B4EF9C-5F5A-9DA8-6334-D9B7D3E68D47}"/>
                  </a:ext>
                </a:extLst>
              </p:cNvPr>
              <p:cNvGrpSpPr/>
              <p:nvPr/>
            </p:nvGrpSpPr>
            <p:grpSpPr>
              <a:xfrm>
                <a:off x="6492875" y="1019077"/>
                <a:ext cx="739322" cy="1055800"/>
                <a:chOff x="3890889" y="2161700"/>
                <a:chExt cx="904449" cy="1169841"/>
              </a:xfrm>
            </p:grpSpPr>
            <p:cxnSp>
              <p:nvCxnSpPr>
                <p:cNvPr id="214" name="Straight Connector 213">
                  <a:extLst>
                    <a:ext uri="{FF2B5EF4-FFF2-40B4-BE49-F238E27FC236}">
                      <a16:creationId xmlns:a16="http://schemas.microsoft.com/office/drawing/2014/main" id="{5B179E4A-907D-C661-1E03-00176769B508}"/>
                    </a:ext>
                  </a:extLst>
                </p:cNvPr>
                <p:cNvCxnSpPr>
                  <a:cxnSpLocks/>
                  <a:stCxn id="286" idx="6"/>
                  <a:endCxn id="231" idx="2"/>
                </p:cNvCxnSpPr>
                <p:nvPr/>
              </p:nvCxnSpPr>
              <p:spPr bwMode="auto">
                <a:xfrm flipV="1">
                  <a:off x="3890889" y="2551647"/>
                  <a:ext cx="904448" cy="38339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5" name="Straight Connector 214">
                  <a:extLst>
                    <a:ext uri="{FF2B5EF4-FFF2-40B4-BE49-F238E27FC236}">
                      <a16:creationId xmlns:a16="http://schemas.microsoft.com/office/drawing/2014/main" id="{4E5F5D6A-079A-1127-0047-095894D0E007}"/>
                    </a:ext>
                  </a:extLst>
                </p:cNvPr>
                <p:cNvCxnSpPr>
                  <a:cxnSpLocks/>
                  <a:stCxn id="286" idx="6"/>
                  <a:endCxn id="230" idx="2"/>
                </p:cNvCxnSpPr>
                <p:nvPr/>
              </p:nvCxnSpPr>
              <p:spPr bwMode="auto">
                <a:xfrm flipV="1">
                  <a:off x="3890889" y="2161700"/>
                  <a:ext cx="904448" cy="77333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6" name="Straight Connector 215">
                  <a:extLst>
                    <a:ext uri="{FF2B5EF4-FFF2-40B4-BE49-F238E27FC236}">
                      <a16:creationId xmlns:a16="http://schemas.microsoft.com/office/drawing/2014/main" id="{DC5AA9AC-207C-A84B-0512-D2A777E37BCF}"/>
                    </a:ext>
                  </a:extLst>
                </p:cNvPr>
                <p:cNvCxnSpPr>
                  <a:cxnSpLocks/>
                  <a:stCxn id="286" idx="6"/>
                  <a:endCxn id="233" idx="2"/>
                </p:cNvCxnSpPr>
                <p:nvPr/>
              </p:nvCxnSpPr>
              <p:spPr bwMode="auto">
                <a:xfrm>
                  <a:off x="3890890" y="2935038"/>
                  <a:ext cx="904448" cy="39650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7" name="Straight Connector 216">
                  <a:extLst>
                    <a:ext uri="{FF2B5EF4-FFF2-40B4-BE49-F238E27FC236}">
                      <a16:creationId xmlns:a16="http://schemas.microsoft.com/office/drawing/2014/main" id="{C7D09D3B-52EE-EF26-F982-BC29A8EF0EBC}"/>
                    </a:ext>
                  </a:extLst>
                </p:cNvPr>
                <p:cNvCxnSpPr>
                  <a:cxnSpLocks/>
                  <a:stCxn id="286" idx="6"/>
                  <a:endCxn id="232" idx="2"/>
                </p:cNvCxnSpPr>
                <p:nvPr/>
              </p:nvCxnSpPr>
              <p:spPr bwMode="auto">
                <a:xfrm>
                  <a:off x="3890889" y="2935038"/>
                  <a:ext cx="904448" cy="655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4" name="Group 203">
                <a:extLst>
                  <a:ext uri="{FF2B5EF4-FFF2-40B4-BE49-F238E27FC236}">
                    <a16:creationId xmlns:a16="http://schemas.microsoft.com/office/drawing/2014/main" id="{AF0DA80D-49E3-32B5-9DB3-073AF2EDE046}"/>
                  </a:ext>
                </a:extLst>
              </p:cNvPr>
              <p:cNvGrpSpPr/>
              <p:nvPr/>
            </p:nvGrpSpPr>
            <p:grpSpPr>
              <a:xfrm flipV="1">
                <a:off x="6473861" y="1019078"/>
                <a:ext cx="758336" cy="1085108"/>
                <a:chOff x="3396118" y="1553580"/>
                <a:chExt cx="920127" cy="1202315"/>
              </a:xfrm>
            </p:grpSpPr>
            <p:cxnSp>
              <p:nvCxnSpPr>
                <p:cNvPr id="210" name="Straight Connector 209">
                  <a:extLst>
                    <a:ext uri="{FF2B5EF4-FFF2-40B4-BE49-F238E27FC236}">
                      <a16:creationId xmlns:a16="http://schemas.microsoft.com/office/drawing/2014/main" id="{7466129B-2894-3056-D901-1FFE782D5EA4}"/>
                    </a:ext>
                  </a:extLst>
                </p:cNvPr>
                <p:cNvCxnSpPr>
                  <a:cxnSpLocks/>
                  <a:endCxn id="233" idx="2"/>
                </p:cNvCxnSpPr>
                <p:nvPr/>
              </p:nvCxnSpPr>
              <p:spPr bwMode="auto">
                <a:xfrm>
                  <a:off x="3401744" y="1569604"/>
                  <a:ext cx="914499" cy="16451"/>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1" name="Straight Connector 210">
                  <a:extLst>
                    <a:ext uri="{FF2B5EF4-FFF2-40B4-BE49-F238E27FC236}">
                      <a16:creationId xmlns:a16="http://schemas.microsoft.com/office/drawing/2014/main" id="{939E93E6-1F34-B27E-32A9-9CCB968A425A}"/>
                    </a:ext>
                  </a:extLst>
                </p:cNvPr>
                <p:cNvCxnSpPr>
                  <a:cxnSpLocks/>
                  <a:endCxn id="231" idx="2"/>
                </p:cNvCxnSpPr>
                <p:nvPr/>
              </p:nvCxnSpPr>
              <p:spPr bwMode="auto">
                <a:xfrm>
                  <a:off x="3396118" y="1553580"/>
                  <a:ext cx="920126" cy="81236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2" name="Straight Connector 211">
                  <a:extLst>
                    <a:ext uri="{FF2B5EF4-FFF2-40B4-BE49-F238E27FC236}">
                      <a16:creationId xmlns:a16="http://schemas.microsoft.com/office/drawing/2014/main" id="{919AF971-0918-B32E-E75D-4369B5D00C16}"/>
                    </a:ext>
                  </a:extLst>
                </p:cNvPr>
                <p:cNvCxnSpPr>
                  <a:cxnSpLocks/>
                  <a:endCxn id="230" idx="2"/>
                </p:cNvCxnSpPr>
                <p:nvPr/>
              </p:nvCxnSpPr>
              <p:spPr bwMode="auto">
                <a:xfrm>
                  <a:off x="3396118" y="1553581"/>
                  <a:ext cx="920127" cy="120231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3" name="Straight Connector 212">
                  <a:extLst>
                    <a:ext uri="{FF2B5EF4-FFF2-40B4-BE49-F238E27FC236}">
                      <a16:creationId xmlns:a16="http://schemas.microsoft.com/office/drawing/2014/main" id="{807E9BE3-092E-B0D8-23B4-BD56B0AEF03D}"/>
                    </a:ext>
                  </a:extLst>
                </p:cNvPr>
                <p:cNvCxnSpPr>
                  <a:cxnSpLocks/>
                  <a:endCxn id="232" idx="2"/>
                </p:cNvCxnSpPr>
                <p:nvPr/>
              </p:nvCxnSpPr>
              <p:spPr bwMode="auto">
                <a:xfrm>
                  <a:off x="3396118" y="1553580"/>
                  <a:ext cx="920126" cy="42242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05" name="Group 204">
                <a:extLst>
                  <a:ext uri="{FF2B5EF4-FFF2-40B4-BE49-F238E27FC236}">
                    <a16:creationId xmlns:a16="http://schemas.microsoft.com/office/drawing/2014/main" id="{F59810D5-C503-FAF8-B469-5C5C723EA794}"/>
                  </a:ext>
                </a:extLst>
              </p:cNvPr>
              <p:cNvGrpSpPr/>
              <p:nvPr/>
            </p:nvGrpSpPr>
            <p:grpSpPr>
              <a:xfrm flipV="1">
                <a:off x="6492876" y="1019077"/>
                <a:ext cx="739325" cy="1401817"/>
                <a:chOff x="3338414" y="1686986"/>
                <a:chExt cx="897058" cy="1553233"/>
              </a:xfrm>
            </p:grpSpPr>
            <p:cxnSp>
              <p:nvCxnSpPr>
                <p:cNvPr id="206" name="Straight Connector 205">
                  <a:extLst>
                    <a:ext uri="{FF2B5EF4-FFF2-40B4-BE49-F238E27FC236}">
                      <a16:creationId xmlns:a16="http://schemas.microsoft.com/office/drawing/2014/main" id="{7B97CD5C-C6B5-715F-4514-9B423FD9B043}"/>
                    </a:ext>
                  </a:extLst>
                </p:cNvPr>
                <p:cNvCxnSpPr>
                  <a:cxnSpLocks/>
                  <a:stCxn id="288" idx="6"/>
                  <a:endCxn id="233" idx="2"/>
                </p:cNvCxnSpPr>
                <p:nvPr/>
              </p:nvCxnSpPr>
              <p:spPr bwMode="auto">
                <a:xfrm>
                  <a:off x="3338414" y="1686986"/>
                  <a:ext cx="897053" cy="383392"/>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7" name="Straight Connector 206">
                  <a:extLst>
                    <a:ext uri="{FF2B5EF4-FFF2-40B4-BE49-F238E27FC236}">
                      <a16:creationId xmlns:a16="http://schemas.microsoft.com/office/drawing/2014/main" id="{07BD47E2-96FB-CE0B-C0FE-38519352B1BE}"/>
                    </a:ext>
                  </a:extLst>
                </p:cNvPr>
                <p:cNvCxnSpPr>
                  <a:cxnSpLocks/>
                  <a:stCxn id="288" idx="6"/>
                  <a:endCxn id="230" idx="2"/>
                </p:cNvCxnSpPr>
                <p:nvPr/>
              </p:nvCxnSpPr>
              <p:spPr bwMode="auto">
                <a:xfrm>
                  <a:off x="3338418" y="1686986"/>
                  <a:ext cx="897054" cy="155323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8" name="Straight Connector 207">
                  <a:extLst>
                    <a:ext uri="{FF2B5EF4-FFF2-40B4-BE49-F238E27FC236}">
                      <a16:creationId xmlns:a16="http://schemas.microsoft.com/office/drawing/2014/main" id="{9E81077A-5E32-4986-E30C-E9A4A0C31495}"/>
                    </a:ext>
                  </a:extLst>
                </p:cNvPr>
                <p:cNvCxnSpPr>
                  <a:cxnSpLocks/>
                  <a:stCxn id="288" idx="6"/>
                  <a:endCxn id="232" idx="2"/>
                </p:cNvCxnSpPr>
                <p:nvPr/>
              </p:nvCxnSpPr>
              <p:spPr bwMode="auto">
                <a:xfrm>
                  <a:off x="3338416" y="1686986"/>
                  <a:ext cx="897054" cy="773338"/>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9" name="Straight Connector 208">
                  <a:extLst>
                    <a:ext uri="{FF2B5EF4-FFF2-40B4-BE49-F238E27FC236}">
                      <a16:creationId xmlns:a16="http://schemas.microsoft.com/office/drawing/2014/main" id="{8FD17992-04AE-FC6E-C015-6FE3D01BF21D}"/>
                    </a:ext>
                  </a:extLst>
                </p:cNvPr>
                <p:cNvCxnSpPr>
                  <a:cxnSpLocks/>
                  <a:stCxn id="288" idx="6"/>
                  <a:endCxn id="231" idx="2"/>
                </p:cNvCxnSpPr>
                <p:nvPr/>
              </p:nvCxnSpPr>
              <p:spPr bwMode="auto">
                <a:xfrm>
                  <a:off x="3338418" y="1686986"/>
                  <a:ext cx="897054" cy="1163286"/>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sp>
          <p:nvSpPr>
            <p:cNvPr id="178" name="Oval 177">
              <a:extLst>
                <a:ext uri="{FF2B5EF4-FFF2-40B4-BE49-F238E27FC236}">
                  <a16:creationId xmlns:a16="http://schemas.microsoft.com/office/drawing/2014/main" id="{C07602D3-3EBC-D78D-F76A-08A83950D936}"/>
                </a:ext>
              </a:extLst>
            </p:cNvPr>
            <p:cNvSpPr/>
            <p:nvPr/>
          </p:nvSpPr>
          <p:spPr bwMode="auto">
            <a:xfrm>
              <a:off x="6207378" y="2485798"/>
              <a:ext cx="242440" cy="245061"/>
            </a:xfrm>
            <a:prstGeom prst="ellipse">
              <a:avLst/>
            </a:prstGeom>
            <a:noFill/>
            <a:ln w="25400" cap="flat" cmpd="sng" algn="ctr">
              <a:solidFill>
                <a:schemeClr val="tx1"/>
              </a:solidFill>
              <a:prstDash val="solid"/>
              <a:miter lim="800000"/>
              <a:headEnd type="none" w="med" len="med"/>
              <a:tailEnd type="none" w="med" len="med"/>
            </a:ln>
            <a:effectLst/>
          </p:spPr>
          <p:txBody>
            <a:bodyPr vert="horz" wrap="none" lIns="68580" tIns="34290" rIns="68580" bIns="34290" numCol="1" rtlCol="0" anchor="t" anchorCtr="0" compatLnSpc="1">
              <a:prstTxWarp prst="textNoShape">
                <a:avLst/>
              </a:prstTxWarp>
            </a:bodyPr>
            <a:lstStyle/>
            <a:p>
              <a:pPr defTabSz="685800"/>
              <a:endParaRPr lang="en-US" sz="1000"/>
            </a:p>
          </p:txBody>
        </p:sp>
        <p:grpSp>
          <p:nvGrpSpPr>
            <p:cNvPr id="179" name="Group 178">
              <a:extLst>
                <a:ext uri="{FF2B5EF4-FFF2-40B4-BE49-F238E27FC236}">
                  <a16:creationId xmlns:a16="http://schemas.microsoft.com/office/drawing/2014/main" id="{B6DC6C36-9A12-B216-0E17-DB44889D0901}"/>
                </a:ext>
              </a:extLst>
            </p:cNvPr>
            <p:cNvGrpSpPr/>
            <p:nvPr/>
          </p:nvGrpSpPr>
          <p:grpSpPr>
            <a:xfrm>
              <a:off x="5390690" y="1957999"/>
              <a:ext cx="816688" cy="1286570"/>
              <a:chOff x="5390690" y="1957999"/>
              <a:chExt cx="816688" cy="1286570"/>
            </a:xfrm>
          </p:grpSpPr>
          <p:cxnSp>
            <p:nvCxnSpPr>
              <p:cNvPr id="196" name="Straight Connector 195">
                <a:extLst>
                  <a:ext uri="{FF2B5EF4-FFF2-40B4-BE49-F238E27FC236}">
                    <a16:creationId xmlns:a16="http://schemas.microsoft.com/office/drawing/2014/main" id="{F6C6C397-2F5B-F329-AC0D-BFB5BCBC744B}"/>
                  </a:ext>
                </a:extLst>
              </p:cNvPr>
              <p:cNvCxnSpPr>
                <a:cxnSpLocks/>
                <a:stCxn id="230" idx="6"/>
                <a:endCxn id="178" idx="2"/>
              </p:cNvCxnSpPr>
              <p:nvPr/>
            </p:nvCxnSpPr>
            <p:spPr bwMode="auto">
              <a:xfrm>
                <a:off x="5390690" y="1957999"/>
                <a:ext cx="816688" cy="65033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7" name="Straight Connector 196">
                <a:extLst>
                  <a:ext uri="{FF2B5EF4-FFF2-40B4-BE49-F238E27FC236}">
                    <a16:creationId xmlns:a16="http://schemas.microsoft.com/office/drawing/2014/main" id="{26229137-297E-C163-F3A6-F865598FB697}"/>
                  </a:ext>
                </a:extLst>
              </p:cNvPr>
              <p:cNvCxnSpPr>
                <a:cxnSpLocks/>
                <a:stCxn id="231" idx="6"/>
                <a:endCxn id="178" idx="2"/>
              </p:cNvCxnSpPr>
              <p:nvPr/>
            </p:nvCxnSpPr>
            <p:spPr bwMode="auto">
              <a:xfrm>
                <a:off x="5390690" y="2386855"/>
                <a:ext cx="816688" cy="221474"/>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8" name="Straight Connector 197">
                <a:extLst>
                  <a:ext uri="{FF2B5EF4-FFF2-40B4-BE49-F238E27FC236}">
                    <a16:creationId xmlns:a16="http://schemas.microsoft.com/office/drawing/2014/main" id="{AC513CFF-79FB-DD3B-476A-55E52810DB7F}"/>
                  </a:ext>
                </a:extLst>
              </p:cNvPr>
              <p:cNvCxnSpPr>
                <a:cxnSpLocks/>
                <a:stCxn id="232" idx="6"/>
                <a:endCxn id="178" idx="2"/>
              </p:cNvCxnSpPr>
              <p:nvPr/>
            </p:nvCxnSpPr>
            <p:spPr bwMode="auto">
              <a:xfrm flipV="1">
                <a:off x="5390690" y="2608329"/>
                <a:ext cx="816688" cy="207383"/>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9" name="Straight Connector 198">
                <a:extLst>
                  <a:ext uri="{FF2B5EF4-FFF2-40B4-BE49-F238E27FC236}">
                    <a16:creationId xmlns:a16="http://schemas.microsoft.com/office/drawing/2014/main" id="{09FC718C-FCAD-6D12-C1F7-B0D4ACAC0FB1}"/>
                  </a:ext>
                </a:extLst>
              </p:cNvPr>
              <p:cNvCxnSpPr>
                <a:cxnSpLocks/>
                <a:stCxn id="233" idx="6"/>
                <a:endCxn id="178" idx="2"/>
              </p:cNvCxnSpPr>
              <p:nvPr/>
            </p:nvCxnSpPr>
            <p:spPr bwMode="auto">
              <a:xfrm flipV="1">
                <a:off x="5390690" y="2608329"/>
                <a:ext cx="816688" cy="636240"/>
              </a:xfrm>
              <a:prstGeom prst="line">
                <a:avLst/>
              </a:prstGeom>
              <a:solidFill>
                <a:schemeClr val="accent1"/>
              </a:solidFill>
              <a:ln w="9525" cap="flat" cmpd="sng" algn="ctr">
                <a:solidFill>
                  <a:schemeClr val="tx1"/>
                </a:solidFill>
                <a:prstDash val="lgDash"/>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80" name="TextBox 179">
              <a:extLst>
                <a:ext uri="{FF2B5EF4-FFF2-40B4-BE49-F238E27FC236}">
                  <a16:creationId xmlns:a16="http://schemas.microsoft.com/office/drawing/2014/main" id="{4E8465B8-5B7C-B30C-CC81-C6D07FC6F815}"/>
                </a:ext>
              </a:extLst>
            </p:cNvPr>
            <p:cNvSpPr txBox="1"/>
            <p:nvPr/>
          </p:nvSpPr>
          <p:spPr>
            <a:xfrm>
              <a:off x="6839555" y="4334818"/>
              <a:ext cx="619908" cy="656607"/>
            </a:xfrm>
            <a:prstGeom prst="rect">
              <a:avLst/>
            </a:prstGeom>
            <a:noFill/>
            <a:ln w="12700">
              <a:noFill/>
            </a:ln>
          </p:spPr>
          <p:txBody>
            <a:bodyPr wrap="square" lIns="0" tIns="0" rIns="0" bIns="0" rtlCol="0">
              <a:spAutoFit/>
            </a:bodyPr>
            <a:lstStyle/>
            <a:p>
              <a:pPr algn="ctr"/>
              <a:r>
                <a:rPr lang="en-US" sz="1000" dirty="0"/>
                <a:t>Output A</a:t>
              </a:r>
              <a:endParaRPr lang="en-US" sz="1000" baseline="-25000" dirty="0"/>
            </a:p>
          </p:txBody>
        </p:sp>
        <p:grpSp>
          <p:nvGrpSpPr>
            <p:cNvPr id="181" name="Group 180">
              <a:extLst>
                <a:ext uri="{FF2B5EF4-FFF2-40B4-BE49-F238E27FC236}">
                  <a16:creationId xmlns:a16="http://schemas.microsoft.com/office/drawing/2014/main" id="{ED7B4DA6-9E12-BC36-02D6-7ED1A22DF5D6}"/>
                </a:ext>
              </a:extLst>
            </p:cNvPr>
            <p:cNvGrpSpPr/>
            <p:nvPr/>
          </p:nvGrpSpPr>
          <p:grpSpPr>
            <a:xfrm>
              <a:off x="3830341" y="4028017"/>
              <a:ext cx="2931550" cy="1299630"/>
              <a:chOff x="1156354" y="3219703"/>
              <a:chExt cx="2653821" cy="1066517"/>
            </a:xfrm>
          </p:grpSpPr>
          <p:sp>
            <p:nvSpPr>
              <p:cNvPr id="192" name="TextBox 191">
                <a:extLst>
                  <a:ext uri="{FF2B5EF4-FFF2-40B4-BE49-F238E27FC236}">
                    <a16:creationId xmlns:a16="http://schemas.microsoft.com/office/drawing/2014/main" id="{1091EE47-2C59-823E-E823-5B85E59985A2}"/>
                  </a:ext>
                </a:extLst>
              </p:cNvPr>
              <p:cNvSpPr txBox="1"/>
              <p:nvPr/>
            </p:nvSpPr>
            <p:spPr>
              <a:xfrm>
                <a:off x="1156354" y="3477972"/>
                <a:ext cx="699490" cy="808248"/>
              </a:xfrm>
              <a:prstGeom prst="rect">
                <a:avLst/>
              </a:prstGeom>
              <a:noFill/>
              <a:ln w="12700">
                <a:noFill/>
              </a:ln>
            </p:spPr>
            <p:txBody>
              <a:bodyPr wrap="square" lIns="0" tIns="0" rIns="0" bIns="0" rtlCol="0">
                <a:spAutoFit/>
              </a:bodyPr>
              <a:lstStyle/>
              <a:p>
                <a:pPr algn="ctr"/>
                <a:r>
                  <a:rPr lang="en-US" sz="1000" dirty="0"/>
                  <a:t>Hidden layer [2]</a:t>
                </a:r>
                <a:endParaRPr lang="en-US" sz="1000" baseline="-25000" dirty="0"/>
              </a:p>
            </p:txBody>
          </p:sp>
          <p:sp>
            <p:nvSpPr>
              <p:cNvPr id="193" name="TextBox 192">
                <a:extLst>
                  <a:ext uri="{FF2B5EF4-FFF2-40B4-BE49-F238E27FC236}">
                    <a16:creationId xmlns:a16="http://schemas.microsoft.com/office/drawing/2014/main" id="{417490F6-B0D9-806A-E6B4-3AA6231EA9FF}"/>
                  </a:ext>
                </a:extLst>
              </p:cNvPr>
              <p:cNvSpPr txBox="1"/>
              <p:nvPr/>
            </p:nvSpPr>
            <p:spPr>
              <a:xfrm>
                <a:off x="3116630" y="3456099"/>
                <a:ext cx="693545" cy="808247"/>
              </a:xfrm>
              <a:prstGeom prst="rect">
                <a:avLst/>
              </a:prstGeom>
              <a:noFill/>
              <a:ln w="12700">
                <a:noFill/>
              </a:ln>
            </p:spPr>
            <p:txBody>
              <a:bodyPr wrap="square" lIns="0" tIns="0" rIns="0" bIns="0" rtlCol="0">
                <a:spAutoFit/>
              </a:bodyPr>
              <a:lstStyle/>
              <a:p>
                <a:pPr algn="ctr"/>
                <a:r>
                  <a:rPr lang="en-US" sz="1000" dirty="0"/>
                  <a:t>Output layer [L]</a:t>
                </a:r>
                <a:endParaRPr lang="en-US" sz="1000" baseline="-25000" dirty="0"/>
              </a:p>
            </p:txBody>
          </p:sp>
          <p:sp>
            <p:nvSpPr>
              <p:cNvPr id="194" name="TextBox 193">
                <a:extLst>
                  <a:ext uri="{FF2B5EF4-FFF2-40B4-BE49-F238E27FC236}">
                    <a16:creationId xmlns:a16="http://schemas.microsoft.com/office/drawing/2014/main" id="{C0DA825E-C56C-7014-9E6E-0293A9757192}"/>
                  </a:ext>
                </a:extLst>
              </p:cNvPr>
              <p:cNvSpPr txBox="1"/>
              <p:nvPr/>
            </p:nvSpPr>
            <p:spPr>
              <a:xfrm>
                <a:off x="1393105" y="3234455"/>
                <a:ext cx="307849" cy="330034"/>
              </a:xfrm>
              <a:prstGeom prst="rect">
                <a:avLst/>
              </a:prstGeom>
              <a:noFill/>
              <a:ln w="12700">
                <a:noFill/>
              </a:ln>
            </p:spPr>
            <p:txBody>
              <a:bodyPr wrap="square" lIns="0" tIns="0" rIns="0" bIns="34290" rtlCol="0">
                <a:spAutoFit/>
              </a:bodyPr>
              <a:lstStyle/>
              <a:p>
                <a:pPr algn="ctr"/>
                <a:r>
                  <a:rPr lang="en-US" sz="1000" dirty="0"/>
                  <a:t>N</a:t>
                </a:r>
                <a:r>
                  <a:rPr lang="en-US" sz="1000" baseline="-25000" dirty="0"/>
                  <a:t>2</a:t>
                </a:r>
              </a:p>
            </p:txBody>
          </p:sp>
          <p:sp>
            <p:nvSpPr>
              <p:cNvPr id="195" name="TextBox 194">
                <a:extLst>
                  <a:ext uri="{FF2B5EF4-FFF2-40B4-BE49-F238E27FC236}">
                    <a16:creationId xmlns:a16="http://schemas.microsoft.com/office/drawing/2014/main" id="{8B94492B-EE0B-7410-A6E4-9D0A2561D620}"/>
                  </a:ext>
                </a:extLst>
              </p:cNvPr>
              <p:cNvSpPr txBox="1"/>
              <p:nvPr/>
            </p:nvSpPr>
            <p:spPr>
              <a:xfrm>
                <a:off x="3339367" y="3219703"/>
                <a:ext cx="307849" cy="330034"/>
              </a:xfrm>
              <a:prstGeom prst="rect">
                <a:avLst/>
              </a:prstGeom>
              <a:noFill/>
              <a:ln w="12700">
                <a:noFill/>
              </a:ln>
            </p:spPr>
            <p:txBody>
              <a:bodyPr wrap="square" lIns="0" tIns="0" rIns="0" bIns="34290" rtlCol="0">
                <a:spAutoFit/>
              </a:bodyPr>
              <a:lstStyle/>
              <a:p>
                <a:pPr algn="ctr"/>
                <a:r>
                  <a:rPr lang="en-US" sz="1000" dirty="0"/>
                  <a:t>N</a:t>
                </a:r>
                <a:r>
                  <a:rPr lang="en-US" sz="1000" baseline="-25000" dirty="0"/>
                  <a:t>L</a:t>
                </a:r>
              </a:p>
            </p:txBody>
          </p:sp>
        </p:grpSp>
        <p:cxnSp>
          <p:nvCxnSpPr>
            <p:cNvPr id="182" name="Straight Connector 181">
              <a:extLst>
                <a:ext uri="{FF2B5EF4-FFF2-40B4-BE49-F238E27FC236}">
                  <a16:creationId xmlns:a16="http://schemas.microsoft.com/office/drawing/2014/main" id="{0F7618ED-6784-9AF4-DB8F-73AA5FD8ECD3}"/>
                </a:ext>
              </a:extLst>
            </p:cNvPr>
            <p:cNvCxnSpPr/>
            <p:nvPr/>
          </p:nvCxnSpPr>
          <p:spPr bwMode="auto">
            <a:xfrm>
              <a:off x="6445485" y="2613661"/>
              <a:ext cx="550431" cy="6315"/>
            </a:xfrm>
            <a:prstGeom prst="line">
              <a:avLst/>
            </a:prstGeom>
            <a:solidFill>
              <a:schemeClr val="accent1"/>
            </a:solidFill>
            <a:ln w="12700" cap="flat" cmpd="sng" algn="ctr">
              <a:solidFill>
                <a:schemeClr val="tx1"/>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3" name="TextBox 182">
              <a:extLst>
                <a:ext uri="{FF2B5EF4-FFF2-40B4-BE49-F238E27FC236}">
                  <a16:creationId xmlns:a16="http://schemas.microsoft.com/office/drawing/2014/main" id="{B4359B54-D96C-D7C1-9E61-8BE918749EC6}"/>
                </a:ext>
              </a:extLst>
            </p:cNvPr>
            <p:cNvSpPr txBox="1"/>
            <p:nvPr/>
          </p:nvSpPr>
          <p:spPr>
            <a:xfrm>
              <a:off x="6448665" y="3188941"/>
              <a:ext cx="865168" cy="984909"/>
            </a:xfrm>
            <a:prstGeom prst="rect">
              <a:avLst/>
            </a:prstGeom>
            <a:noFill/>
          </p:spPr>
          <p:txBody>
            <a:bodyPr wrap="square" lIns="0" tIns="0" rIns="0" bIns="0" rtlCol="0">
              <a:spAutoFit/>
            </a:bodyPr>
            <a:lstStyle/>
            <a:p>
              <a:r>
                <a:rPr lang="en-US" sz="1000" dirty="0"/>
                <a:t>Target output   Y</a:t>
              </a:r>
            </a:p>
          </p:txBody>
        </p:sp>
        <p:sp>
          <p:nvSpPr>
            <p:cNvPr id="184" name="Up-Down Arrow 43">
              <a:extLst>
                <a:ext uri="{FF2B5EF4-FFF2-40B4-BE49-F238E27FC236}">
                  <a16:creationId xmlns:a16="http://schemas.microsoft.com/office/drawing/2014/main" id="{6E9C0EFD-2AE2-CC6F-1D7C-84D668FEC20F}"/>
                </a:ext>
              </a:extLst>
            </p:cNvPr>
            <p:cNvSpPr/>
            <p:nvPr/>
          </p:nvSpPr>
          <p:spPr bwMode="auto">
            <a:xfrm>
              <a:off x="7086737" y="3062373"/>
              <a:ext cx="176139" cy="304726"/>
            </a:xfrm>
            <a:prstGeom prst="upDownArrow">
              <a:avLst/>
            </a:prstGeom>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rtlCol="0" anchor="t" anchorCtr="0" compatLnSpc="1">
              <a:prstTxWarp prst="textNoShape">
                <a:avLst/>
              </a:prstTxWarp>
            </a:bodyPr>
            <a:lstStyle/>
            <a:p>
              <a:pPr defTabSz="685800"/>
              <a:endParaRPr lang="en-US" sz="1000"/>
            </a:p>
          </p:txBody>
        </p:sp>
        <p:sp>
          <p:nvSpPr>
            <p:cNvPr id="185" name="TextBox 184">
              <a:extLst>
                <a:ext uri="{FF2B5EF4-FFF2-40B4-BE49-F238E27FC236}">
                  <a16:creationId xmlns:a16="http://schemas.microsoft.com/office/drawing/2014/main" id="{8779AD7D-43BF-DA90-FC66-3EC0202DE6CB}"/>
                </a:ext>
              </a:extLst>
            </p:cNvPr>
            <p:cNvSpPr txBox="1"/>
            <p:nvPr/>
          </p:nvSpPr>
          <p:spPr>
            <a:xfrm>
              <a:off x="6999097" y="2802508"/>
              <a:ext cx="242441" cy="402171"/>
            </a:xfrm>
            <a:prstGeom prst="rect">
              <a:avLst/>
            </a:prstGeom>
            <a:noFill/>
            <a:ln w="12700">
              <a:noFill/>
            </a:ln>
          </p:spPr>
          <p:txBody>
            <a:bodyPr wrap="square" lIns="0" tIns="0" rIns="0" bIns="34290" rtlCol="0">
              <a:spAutoFit/>
            </a:bodyPr>
            <a:lstStyle/>
            <a:p>
              <a:pPr algn="r"/>
              <a:r>
                <a:rPr lang="en-US" sz="1000" dirty="0"/>
                <a:t>A</a:t>
              </a:r>
            </a:p>
          </p:txBody>
        </p:sp>
        <p:sp>
          <p:nvSpPr>
            <p:cNvPr id="186" name="TextBox 185">
              <a:extLst>
                <a:ext uri="{FF2B5EF4-FFF2-40B4-BE49-F238E27FC236}">
                  <a16:creationId xmlns:a16="http://schemas.microsoft.com/office/drawing/2014/main" id="{A6F17E3F-D8D0-E0BE-68E3-FE4824123456}"/>
                </a:ext>
              </a:extLst>
            </p:cNvPr>
            <p:cNvSpPr txBox="1"/>
            <p:nvPr/>
          </p:nvSpPr>
          <p:spPr>
            <a:xfrm>
              <a:off x="7004740" y="2473077"/>
              <a:ext cx="334378" cy="426794"/>
            </a:xfrm>
            <a:prstGeom prst="rect">
              <a:avLst/>
            </a:prstGeom>
            <a:noFill/>
            <a:ln w="12700">
              <a:solidFill>
                <a:schemeClr val="tx1"/>
              </a:solidFill>
            </a:ln>
          </p:spPr>
          <p:txBody>
            <a:bodyPr wrap="square" lIns="0" tIns="0" rIns="0" bIns="45720" rtlCol="0">
              <a:spAutoFit/>
            </a:bodyPr>
            <a:lstStyle/>
            <a:p>
              <a:pPr algn="ctr"/>
              <a:r>
                <a:rPr lang="en-US" sz="1000" dirty="0"/>
                <a:t>a</a:t>
              </a:r>
            </a:p>
          </p:txBody>
        </p:sp>
        <p:sp>
          <p:nvSpPr>
            <p:cNvPr id="187" name="TextBox 186">
              <a:extLst>
                <a:ext uri="{FF2B5EF4-FFF2-40B4-BE49-F238E27FC236}">
                  <a16:creationId xmlns:a16="http://schemas.microsoft.com/office/drawing/2014/main" id="{8B381735-FD9E-6349-AFC4-576A3B32FA51}"/>
                </a:ext>
              </a:extLst>
            </p:cNvPr>
            <p:cNvSpPr txBox="1"/>
            <p:nvPr/>
          </p:nvSpPr>
          <p:spPr>
            <a:xfrm>
              <a:off x="4872164" y="4334818"/>
              <a:ext cx="772693" cy="984909"/>
            </a:xfrm>
            <a:prstGeom prst="rect">
              <a:avLst/>
            </a:prstGeom>
            <a:noFill/>
            <a:ln w="12700">
              <a:noFill/>
            </a:ln>
          </p:spPr>
          <p:txBody>
            <a:bodyPr wrap="square" lIns="0" tIns="0" rIns="0" bIns="0" rtlCol="0">
              <a:spAutoFit/>
            </a:bodyPr>
            <a:lstStyle/>
            <a:p>
              <a:pPr algn="ctr"/>
              <a:r>
                <a:rPr lang="en-US" sz="1000" dirty="0"/>
                <a:t>Hidden layer [3]</a:t>
              </a:r>
              <a:endParaRPr lang="en-US" sz="1000" baseline="-25000" dirty="0"/>
            </a:p>
          </p:txBody>
        </p:sp>
        <p:sp>
          <p:nvSpPr>
            <p:cNvPr id="188" name="TextBox 187">
              <a:extLst>
                <a:ext uri="{FF2B5EF4-FFF2-40B4-BE49-F238E27FC236}">
                  <a16:creationId xmlns:a16="http://schemas.microsoft.com/office/drawing/2014/main" id="{21593577-49C0-B7F8-AC5C-243499BAA8F5}"/>
                </a:ext>
              </a:extLst>
            </p:cNvPr>
            <p:cNvSpPr txBox="1"/>
            <p:nvPr/>
          </p:nvSpPr>
          <p:spPr>
            <a:xfrm>
              <a:off x="5133691" y="4038073"/>
              <a:ext cx="340066" cy="402171"/>
            </a:xfrm>
            <a:prstGeom prst="rect">
              <a:avLst/>
            </a:prstGeom>
            <a:noFill/>
            <a:ln w="12700">
              <a:noFill/>
            </a:ln>
          </p:spPr>
          <p:txBody>
            <a:bodyPr wrap="square" lIns="0" tIns="0" rIns="0" bIns="34290" rtlCol="0">
              <a:spAutoFit/>
            </a:bodyPr>
            <a:lstStyle/>
            <a:p>
              <a:pPr algn="ctr"/>
              <a:r>
                <a:rPr lang="en-US" sz="1000" dirty="0"/>
                <a:t>N</a:t>
              </a:r>
              <a:r>
                <a:rPr lang="en-US" sz="1000" baseline="-25000" dirty="0"/>
                <a:t>3</a:t>
              </a:r>
            </a:p>
          </p:txBody>
        </p:sp>
        <p:sp>
          <p:nvSpPr>
            <p:cNvPr id="189" name="TextBox 188">
              <a:extLst>
                <a:ext uri="{FF2B5EF4-FFF2-40B4-BE49-F238E27FC236}">
                  <a16:creationId xmlns:a16="http://schemas.microsoft.com/office/drawing/2014/main" id="{0935E1CD-4D9B-44EB-B70F-338A175DDAB5}"/>
                </a:ext>
              </a:extLst>
            </p:cNvPr>
            <p:cNvSpPr txBox="1"/>
            <p:nvPr/>
          </p:nvSpPr>
          <p:spPr>
            <a:xfrm>
              <a:off x="3406986" y="960471"/>
              <a:ext cx="666647" cy="402171"/>
            </a:xfrm>
            <a:prstGeom prst="rect">
              <a:avLst/>
            </a:prstGeom>
            <a:noFill/>
            <a:ln w="12700">
              <a:noFill/>
            </a:ln>
          </p:spPr>
          <p:txBody>
            <a:bodyPr wrap="square" lIns="0" tIns="0" rIns="0" bIns="34290" rtlCol="0">
              <a:spAutoFit/>
            </a:bodyPr>
            <a:lstStyle/>
            <a:p>
              <a:pPr algn="ctr"/>
              <a:r>
                <a:rPr lang="en-US" sz="1000" dirty="0"/>
                <a:t>W </a:t>
              </a:r>
              <a:r>
                <a:rPr lang="en-US" sz="1000" baseline="30000" dirty="0"/>
                <a:t>[2]</a:t>
              </a:r>
            </a:p>
          </p:txBody>
        </p:sp>
        <p:sp>
          <p:nvSpPr>
            <p:cNvPr id="190" name="TextBox 189">
              <a:extLst>
                <a:ext uri="{FF2B5EF4-FFF2-40B4-BE49-F238E27FC236}">
                  <a16:creationId xmlns:a16="http://schemas.microsoft.com/office/drawing/2014/main" id="{1A582733-E650-C1DE-4914-A8CF65E97283}"/>
                </a:ext>
              </a:extLst>
            </p:cNvPr>
            <p:cNvSpPr txBox="1"/>
            <p:nvPr/>
          </p:nvSpPr>
          <p:spPr>
            <a:xfrm>
              <a:off x="4331646" y="965521"/>
              <a:ext cx="666647" cy="402171"/>
            </a:xfrm>
            <a:prstGeom prst="rect">
              <a:avLst/>
            </a:prstGeom>
            <a:noFill/>
            <a:ln w="12700">
              <a:noFill/>
            </a:ln>
          </p:spPr>
          <p:txBody>
            <a:bodyPr wrap="square" lIns="0" tIns="0" rIns="0" bIns="34290" rtlCol="0">
              <a:spAutoFit/>
            </a:bodyPr>
            <a:lstStyle/>
            <a:p>
              <a:pPr algn="ctr"/>
              <a:r>
                <a:rPr lang="en-US" sz="1000" dirty="0"/>
                <a:t>W</a:t>
              </a:r>
              <a:r>
                <a:rPr lang="en-US" sz="1000" baseline="-25000" dirty="0"/>
                <a:t> </a:t>
              </a:r>
              <a:r>
                <a:rPr lang="en-US" sz="1000" baseline="30000" dirty="0"/>
                <a:t>[3]</a:t>
              </a:r>
            </a:p>
          </p:txBody>
        </p:sp>
        <p:sp>
          <p:nvSpPr>
            <p:cNvPr id="191" name="TextBox 190">
              <a:extLst>
                <a:ext uri="{FF2B5EF4-FFF2-40B4-BE49-F238E27FC236}">
                  <a16:creationId xmlns:a16="http://schemas.microsoft.com/office/drawing/2014/main" id="{837F30E7-4CB3-68FA-83E3-0E2CCBE76F48}"/>
                </a:ext>
              </a:extLst>
            </p:cNvPr>
            <p:cNvSpPr txBox="1"/>
            <p:nvPr/>
          </p:nvSpPr>
          <p:spPr>
            <a:xfrm>
              <a:off x="5453606" y="960471"/>
              <a:ext cx="666647" cy="402171"/>
            </a:xfrm>
            <a:prstGeom prst="rect">
              <a:avLst/>
            </a:prstGeom>
            <a:noFill/>
            <a:ln w="12700">
              <a:noFill/>
            </a:ln>
          </p:spPr>
          <p:txBody>
            <a:bodyPr wrap="square" lIns="0" tIns="0" rIns="0" bIns="34290" rtlCol="0">
              <a:spAutoFit/>
            </a:bodyPr>
            <a:lstStyle/>
            <a:p>
              <a:pPr algn="ctr"/>
              <a:r>
                <a:rPr lang="en-US" sz="1000" dirty="0"/>
                <a:t>W</a:t>
              </a:r>
              <a:r>
                <a:rPr lang="en-US" sz="1000" baseline="-25000" dirty="0"/>
                <a:t> </a:t>
              </a:r>
              <a:r>
                <a:rPr lang="en-US" sz="1000" baseline="30000" dirty="0"/>
                <a:t>[L]</a:t>
              </a:r>
            </a:p>
          </p:txBody>
        </p:sp>
      </p:grpSp>
    </p:spTree>
    <p:extLst>
      <p:ext uri="{BB962C8B-B14F-4D97-AF65-F5344CB8AC3E}">
        <p14:creationId xmlns:p14="http://schemas.microsoft.com/office/powerpoint/2010/main" val="4054866449"/>
      </p:ext>
    </p:extLst>
  </p:cSld>
  <p:clrMapOvr>
    <a:masterClrMapping/>
  </p:clrMapOvr>
</p:sld>
</file>

<file path=ppt/theme/theme1.xml><?xml version="1.0" encoding="utf-8"?>
<a:theme xmlns:a="http://schemas.openxmlformats.org/drawingml/2006/main" name="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ahoma" pitchFamily="34" charset="0"/>
          </a:defRPr>
        </a:defPPr>
      </a:lstStyle>
    </a:spDef>
    <a:lnDef>
      <a:spPr bwMode="auto">
        <a:solidFill>
          <a:schemeClr val="accent1"/>
        </a:solidFill>
        <a:ln w="38100" cap="flat" cmpd="sng" algn="ctr">
          <a:solidFill>
            <a:srgbClr val="00B0F0"/>
          </a:solidFill>
          <a:prstDash val="solid"/>
          <a:miter lim="800000"/>
          <a:headEnd type="none" w="med" len="med"/>
          <a:tailEnd type="triangl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51545</TotalTime>
  <Words>6635</Words>
  <Application>Microsoft Office PowerPoint</Application>
  <PresentationFormat>On-screen Show (16:9)</PresentationFormat>
  <Paragraphs>501</Paragraphs>
  <Slides>68</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68</vt:i4>
      </vt:variant>
    </vt:vector>
  </HeadingPairs>
  <TitlesOfParts>
    <vt:vector size="73" baseType="lpstr">
      <vt:lpstr>Arial</vt:lpstr>
      <vt:lpstr>Tahoma</vt:lpstr>
      <vt:lpstr>Wingdings</vt:lpstr>
      <vt:lpstr>Blends</vt:lpstr>
      <vt:lpstr>Equation</vt:lpstr>
      <vt:lpstr>Chapter 8 – Parameter Initialization and Training Sets</vt:lpstr>
      <vt:lpstr>In This Chapter</vt:lpstr>
      <vt:lpstr>PowerPoint Presentation</vt:lpstr>
      <vt:lpstr>Training of a Neural Network</vt:lpstr>
      <vt:lpstr>Parameters vs Hyperparameters</vt:lpstr>
      <vt:lpstr>ANN Building and Training Process (1/2)</vt:lpstr>
      <vt:lpstr>ANN Building and Training Process (2/2)</vt:lpstr>
      <vt:lpstr>PowerPoint Presentation</vt:lpstr>
      <vt:lpstr>Initializing Neural Networks</vt:lpstr>
      <vt:lpstr>I. The Importance of Effective Initialization (1/2)</vt:lpstr>
      <vt:lpstr>I. The Importance of Effective Initialization (2/2)</vt:lpstr>
      <vt:lpstr>II. The Problem of Exploding or Vanishing Gradients</vt:lpstr>
      <vt:lpstr>III. The Problem of Exploding or Vanishing Gradients Case 1: A too-large initialization leads to exploding gradients</vt:lpstr>
      <vt:lpstr>III. The Problem of Exploding or Vanishing Gradients  Case 2: A too-small initialization leads to vanishing gradients</vt:lpstr>
      <vt:lpstr>III. The Problem of Exploding or Vanishing Gradients Case 3: How to find appropriate initialization values (1/3)</vt:lpstr>
      <vt:lpstr>III. The Problem of Exploding or Vanishing Gradients Case 3: Continue from the previous slide (2/3)</vt:lpstr>
      <vt:lpstr>III. The Problem of Exploding or Vanishing Gradients Case 3: Continue from the previous slide (3/3)</vt:lpstr>
      <vt:lpstr>IV. Justification for Xavier Initialization (1/7)</vt:lpstr>
      <vt:lpstr>IV. Justification for Xavier Initialization (2/7)</vt:lpstr>
      <vt:lpstr>IV. Justification for Xavier Initialization (3/7)</vt:lpstr>
      <vt:lpstr>IV. Justification for Xavier Initialization (4/7)</vt:lpstr>
      <vt:lpstr>IV. Justification for Xavier Initialization (5/7)</vt:lpstr>
      <vt:lpstr>IV. Justification for Xavier Initialization (6/7)</vt:lpstr>
      <vt:lpstr>IV. Justification for Xavier Initialization (7/7)</vt:lpstr>
      <vt:lpstr>PowerPoint Presentation</vt:lpstr>
      <vt:lpstr>ANN Training, Validation, and Testing</vt:lpstr>
      <vt:lpstr>Training Set</vt:lpstr>
      <vt:lpstr>Validation Set</vt:lpstr>
      <vt:lpstr>Test Set</vt:lpstr>
      <vt:lpstr>Test vs Training and Validation </vt:lpstr>
      <vt:lpstr>Splitting Data into Train, Verify, and Test</vt:lpstr>
      <vt:lpstr>Activities with Training, Validation, and Testing Sets</vt:lpstr>
      <vt:lpstr>Training Epoch</vt:lpstr>
      <vt:lpstr>F1-Score (1/2)</vt:lpstr>
      <vt:lpstr>F1-Score (2/2)</vt:lpstr>
      <vt:lpstr>Never Train on Test Data</vt:lpstr>
      <vt:lpstr>Sources for Data Sets</vt:lpstr>
      <vt:lpstr>Splitting between Training, Validation, and Testing Sets</vt:lpstr>
      <vt:lpstr>Splitting in Large Data Sets</vt:lpstr>
      <vt:lpstr>Split Ratio for Training, Validation, and Test Sets</vt:lpstr>
      <vt:lpstr>Mismatched Train/Test Distribution</vt:lpstr>
      <vt:lpstr>Training and Testing on Different Distributions</vt:lpstr>
      <vt:lpstr>PowerPoint Presentation</vt:lpstr>
      <vt:lpstr>Common Pitfalls in the Training Data Split</vt:lpstr>
      <vt:lpstr>Common Pitfalls in The Training Data Split: Cross-Validation (1/3)</vt:lpstr>
      <vt:lpstr>Common Pitfalls in The Training Data Split: Cross-Validation (2/3)</vt:lpstr>
      <vt:lpstr>Common Pitfalls in The Training Data Split: Cross-Validation (3/3)</vt:lpstr>
      <vt:lpstr>Common Pitfalls in The Training Data Split: Low-Quality Training Data (1/2)</vt:lpstr>
      <vt:lpstr>Common Pitfalls in The Training Data Split: Low-Quality Training Data (2/2)</vt:lpstr>
      <vt:lpstr>Common Pitfalls in The Training Data Split: Overfitting</vt:lpstr>
      <vt:lpstr>Common Pitfalls in The Training Data Split: Overemphasis on Validation and Test Set Metrics</vt:lpstr>
      <vt:lpstr>Hints on Building Train-Validation-Test Data Set</vt:lpstr>
      <vt:lpstr>PowerPoint Presentation</vt:lpstr>
      <vt:lpstr>Data Augmentation</vt:lpstr>
      <vt:lpstr>Requirements for Data</vt:lpstr>
      <vt:lpstr>The Need for Labeled Data</vt:lpstr>
      <vt:lpstr>The Goal of Data Augmentation</vt:lpstr>
      <vt:lpstr>Data Augmentation Example</vt:lpstr>
      <vt:lpstr>Data Augmentation</vt:lpstr>
      <vt:lpstr>What is Data Augmentation?</vt:lpstr>
      <vt:lpstr>Augmented Data vs Synthetic Data</vt:lpstr>
      <vt:lpstr>Generative Adversarial Networks – GANs</vt:lpstr>
      <vt:lpstr>Data Augmentation: Basic Data Manipulations</vt:lpstr>
      <vt:lpstr>Data Augmentation: Feature Space Augmentation</vt:lpstr>
      <vt:lpstr>Data Augmentation: GAN-Based Augmentation</vt:lpstr>
      <vt:lpstr>Data Augmentation: Meta-Learning</vt:lpstr>
      <vt:lpstr>Data Augmentation by Image Adjustment</vt:lpstr>
      <vt:lpstr>Chapter 8 – Parameter Initialization and Training Sets</vt:lpstr>
    </vt:vector>
  </TitlesOfParts>
  <Company>Lincoln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–Tools for Java Development</dc:title>
  <dc:creator>Sergey K. Aityan</dc:creator>
  <cp:lastModifiedBy>Aityan, Sergey</cp:lastModifiedBy>
  <cp:revision>803</cp:revision>
  <cp:lastPrinted>1601-01-01T00:00:00Z</cp:lastPrinted>
  <dcterms:created xsi:type="dcterms:W3CDTF">2003-11-11T09:16:48Z</dcterms:created>
  <dcterms:modified xsi:type="dcterms:W3CDTF">2024-08-22T04:32:17Z</dcterms:modified>
</cp:coreProperties>
</file>

<file path=docProps/thumbnail.jpeg>
</file>